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Quattrocento" panose="02020502030000000404" pitchFamily="18"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viewProps" Target="view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presProps" Target="presProp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font" Target="fonts/font1.fntdata" /><Relationship Id="rId5" Type="http://schemas.openxmlformats.org/officeDocument/2006/relationships/slide" Target="slides/slide4.xml" /><Relationship Id="rId15" Type="http://schemas.openxmlformats.org/officeDocument/2006/relationships/tableStyles" Target="tableStyles.xml" /><Relationship Id="rId10" Type="http://schemas.openxmlformats.org/officeDocument/2006/relationships/notesMaster" Target="notesMasters/notesMaster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B14BFB64-F92B-E249-9E70-6E5872E6C454}" type="datetimeFigureOut">
              <a:rPr lang="en-US" smtClean="0"/>
              <a:t>9/12/2024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E50C0447-5278-084D-A9C2-D469137A7540}" type="slidenum">
              <a:rPr lang="en-US" smtClean="0"/>
              <a:t>‹#›</a:t>
            </a:fld>
            <a:endParaRPr lang="en-US"/>
          </a:p>
        </p:txBody>
      </p:sp>
    </p:spTree>
    <p:extLst>
      <p:ext uri="{BB962C8B-B14F-4D97-AF65-F5344CB8AC3E}">
        <p14:creationId xmlns:p14="http://schemas.microsoft.com/office/powerpoint/2010/main" val="2378878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10"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2.xml" /><Relationship Id="rId4" Type="http://schemas.openxmlformats.org/officeDocument/2006/relationships/image" Target="../media/image3.png" /></Relationships>
</file>

<file path=ppt/slides/_rels/slide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4.xml" /><Relationship Id="rId1" Type="http://schemas.openxmlformats.org/officeDocument/2006/relationships/slideLayout" Target="../slideLayouts/slideLayout5.xml" /></Relationships>
</file>

<file path=ppt/slides/_rels/slide5.xml.rels><?xml version="1.0" encoding="UTF-8" standalone="yes"?>
<Relationships xmlns="http://schemas.openxmlformats.org/package/2006/relationships"><Relationship Id="rId8" Type="http://schemas.openxmlformats.org/officeDocument/2006/relationships/image" Target="../media/image11.png" /><Relationship Id="rId3" Type="http://schemas.openxmlformats.org/officeDocument/2006/relationships/image" Target="../media/image6.png" /><Relationship Id="rId7" Type="http://schemas.openxmlformats.org/officeDocument/2006/relationships/image" Target="../media/image10.png" /><Relationship Id="rId2" Type="http://schemas.openxmlformats.org/officeDocument/2006/relationships/notesSlide" Target="../notesSlides/notesSlide5.xml" /><Relationship Id="rId1" Type="http://schemas.openxmlformats.org/officeDocument/2006/relationships/slideLayout" Target="../slideLayouts/slideLayout6.xml" /><Relationship Id="rId6" Type="http://schemas.openxmlformats.org/officeDocument/2006/relationships/image" Target="../media/image9.png" /><Relationship Id="rId5" Type="http://schemas.openxmlformats.org/officeDocument/2006/relationships/image" Target="../media/image8.png" /><Relationship Id="rId4" Type="http://schemas.openxmlformats.org/officeDocument/2006/relationships/image" Target="../media/image7.png" /></Relationships>
</file>

<file path=ppt/slides/_rels/slide6.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6.xml"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7.xml" /><Relationship Id="rId1" Type="http://schemas.openxmlformats.org/officeDocument/2006/relationships/slideLayout" Target="../slideLayouts/slideLayout8.xml" /></Relationships>
</file>

<file path=ppt/slides/_rels/slide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8.xml" /><Relationship Id="rId1" Type="http://schemas.openxmlformats.org/officeDocument/2006/relationships/slideLayout" Target="../slideLayouts/slideLayout9.xml"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43204" y="2485430"/>
            <a:ext cx="4887873" cy="3258622"/>
          </a:xfrm>
          <a:prstGeom prst="rect">
            <a:avLst/>
          </a:prstGeom>
        </p:spPr>
      </p:pic>
      <p:sp>
        <p:nvSpPr>
          <p:cNvPr id="4" name="Text 0"/>
          <p:cNvSpPr/>
          <p:nvPr/>
        </p:nvSpPr>
        <p:spPr>
          <a:xfrm>
            <a:off x="837724" y="1279088"/>
            <a:ext cx="7468553" cy="1943100"/>
          </a:xfrm>
          <a:prstGeom prst="rect">
            <a:avLst/>
          </a:prstGeom>
          <a:noFill/>
          <a:ln/>
        </p:spPr>
        <p:txBody>
          <a:bodyPr wrap="square" lIns="0" tIns="0" rIns="0" bIns="0" rtlCol="0" anchor="t"/>
          <a:lstStyle/>
          <a:p>
            <a:pPr marL="0" indent="0">
              <a:lnSpc>
                <a:spcPts val="7650"/>
              </a:lnSpc>
              <a:buNone/>
            </a:pPr>
            <a:r>
              <a:rPr lang="en-US" sz="6100" dirty="0">
                <a:solidFill>
                  <a:srgbClr val="FFD9BE"/>
                </a:solidFill>
                <a:latin typeface="Quattrocento" pitchFamily="34" charset="0"/>
                <a:ea typeface="Quattrocento" pitchFamily="34" charset="-122"/>
                <a:cs typeface="Quattrocento" pitchFamily="34" charset="-120"/>
              </a:rPr>
              <a:t>Introduction to Crop Pesticides</a:t>
            </a:r>
            <a:endParaRPr lang="en-US" sz="6100" dirty="0"/>
          </a:p>
        </p:txBody>
      </p:sp>
      <p:sp>
        <p:nvSpPr>
          <p:cNvPr id="5" name="Text 1"/>
          <p:cNvSpPr/>
          <p:nvPr/>
        </p:nvSpPr>
        <p:spPr>
          <a:xfrm>
            <a:off x="837724" y="3581162"/>
            <a:ext cx="7468553" cy="2681168"/>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Crop pesticides are a crucial part of modern agriculture, playing a vital role in protecting crops from pests, diseases, and weeds. These chemical compounds help to increase crop yields, reduce food spoilage, and protect against economic losses caused by crop damage. However, the use of pesticides has also been a subject of considerable debate due to concerns about their potential environmental and health impacts.</a:t>
            </a:r>
            <a:endParaRPr lang="en-US" sz="1850" dirty="0"/>
          </a:p>
        </p:txBody>
      </p:sp>
      <p:sp>
        <p:nvSpPr>
          <p:cNvPr id="6" name="Shape 2"/>
          <p:cNvSpPr/>
          <p:nvPr/>
        </p:nvSpPr>
        <p:spPr>
          <a:xfrm>
            <a:off x="837724" y="6549390"/>
            <a:ext cx="382905" cy="382905"/>
          </a:xfrm>
          <a:prstGeom prst="roundRect">
            <a:avLst>
              <a:gd name="adj" fmla="val 23878209"/>
            </a:avLst>
          </a:prstGeom>
          <a:solidFill>
            <a:srgbClr val="952699"/>
          </a:solidFill>
          <a:ln w="7620">
            <a:solidFill>
              <a:srgbClr val="FFFFFF"/>
            </a:solidFill>
            <a:prstDash val="solid"/>
          </a:ln>
        </p:spPr>
      </p:sp>
      <p:sp>
        <p:nvSpPr>
          <p:cNvPr id="7" name="Text 3"/>
          <p:cNvSpPr/>
          <p:nvPr/>
        </p:nvSpPr>
        <p:spPr>
          <a:xfrm>
            <a:off x="969645" y="6692027"/>
            <a:ext cx="119063"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Quattrocento" pitchFamily="34" charset="0"/>
                <a:ea typeface="Quattrocento" pitchFamily="34" charset="-122"/>
                <a:cs typeface="Quattrocento" pitchFamily="34" charset="-120"/>
              </a:rPr>
              <a:t>SA</a:t>
            </a:r>
            <a:endParaRPr lang="en-US" sz="750" dirty="0"/>
          </a:p>
        </p:txBody>
      </p:sp>
      <p:sp>
        <p:nvSpPr>
          <p:cNvPr id="8" name="Text 4"/>
          <p:cNvSpPr/>
          <p:nvPr/>
        </p:nvSpPr>
        <p:spPr>
          <a:xfrm>
            <a:off x="1340287" y="6531531"/>
            <a:ext cx="2395418" cy="418862"/>
          </a:xfrm>
          <a:prstGeom prst="rect">
            <a:avLst/>
          </a:prstGeom>
          <a:noFill/>
          <a:ln/>
        </p:spPr>
        <p:txBody>
          <a:bodyPr wrap="none" lIns="0" tIns="0" rIns="0" bIns="0" rtlCol="0" anchor="t"/>
          <a:lstStyle/>
          <a:p>
            <a:pPr marL="0" indent="0" algn="l">
              <a:lnSpc>
                <a:spcPts val="3250"/>
              </a:lnSpc>
              <a:buNone/>
            </a:pPr>
            <a:r>
              <a:rPr lang="en-US" sz="2350" b="1" dirty="0">
                <a:solidFill>
                  <a:srgbClr val="F9EEE7"/>
                </a:solidFill>
                <a:latin typeface="Quattrocento" pitchFamily="34" charset="0"/>
                <a:ea typeface="Quattrocento" pitchFamily="34" charset="-122"/>
                <a:cs typeface="Quattrocento" pitchFamily="34" charset="-120"/>
              </a:rPr>
              <a:t>by Surya Alapaka</a:t>
            </a:r>
            <a:endParaRPr lang="en-US" sz="2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0524" y="971193"/>
            <a:ext cx="4513898" cy="516136"/>
          </a:xfrm>
          <a:prstGeom prst="rect">
            <a:avLst/>
          </a:prstGeom>
          <a:noFill/>
          <a:ln/>
        </p:spPr>
        <p:txBody>
          <a:bodyPr wrap="none" lIns="0" tIns="0" rIns="0" bIns="0" rtlCol="0" anchor="t"/>
          <a:lstStyle/>
          <a:p>
            <a:pPr marL="0" indent="0">
              <a:lnSpc>
                <a:spcPts val="4050"/>
              </a:lnSpc>
              <a:buNone/>
            </a:pPr>
            <a:r>
              <a:rPr lang="en-US" sz="3250" dirty="0">
                <a:solidFill>
                  <a:srgbClr val="FFD9BE"/>
                </a:solidFill>
                <a:latin typeface="Quattrocento" pitchFamily="34" charset="0"/>
                <a:ea typeface="Quattrocento" pitchFamily="34" charset="-122"/>
                <a:cs typeface="Quattrocento" pitchFamily="34" charset="-120"/>
              </a:rPr>
              <a:t>Types of Crop Pesticides</a:t>
            </a:r>
            <a:endParaRPr lang="en-US" sz="3250" dirty="0"/>
          </a:p>
        </p:txBody>
      </p:sp>
      <p:sp>
        <p:nvSpPr>
          <p:cNvPr id="4" name="Shape 1"/>
          <p:cNvSpPr/>
          <p:nvPr/>
        </p:nvSpPr>
        <p:spPr>
          <a:xfrm>
            <a:off x="6100524" y="1947862"/>
            <a:ext cx="394811" cy="394811"/>
          </a:xfrm>
          <a:prstGeom prst="roundRect">
            <a:avLst>
              <a:gd name="adj" fmla="val 6667"/>
            </a:avLst>
          </a:prstGeom>
          <a:solidFill>
            <a:srgbClr val="315251"/>
          </a:solidFill>
          <a:ln/>
        </p:spPr>
      </p:sp>
      <p:sp>
        <p:nvSpPr>
          <p:cNvPr id="5" name="Text 2"/>
          <p:cNvSpPr/>
          <p:nvPr/>
        </p:nvSpPr>
        <p:spPr>
          <a:xfrm>
            <a:off x="6253996" y="2021324"/>
            <a:ext cx="87749" cy="247769"/>
          </a:xfrm>
          <a:prstGeom prst="rect">
            <a:avLst/>
          </a:prstGeom>
          <a:noFill/>
          <a:ln/>
        </p:spPr>
        <p:txBody>
          <a:bodyPr wrap="none" lIns="0" tIns="0" rIns="0" bIns="0" rtlCol="0" anchor="t"/>
          <a:lstStyle/>
          <a:p>
            <a:pPr marL="0" indent="0" algn="ctr">
              <a:lnSpc>
                <a:spcPts val="1950"/>
              </a:lnSpc>
              <a:buNone/>
            </a:pPr>
            <a:r>
              <a:rPr lang="en-US" sz="1950" dirty="0">
                <a:solidFill>
                  <a:srgbClr val="F9EEE7"/>
                </a:solidFill>
                <a:latin typeface="Quattrocento" pitchFamily="34" charset="0"/>
                <a:ea typeface="Quattrocento" pitchFamily="34" charset="-122"/>
                <a:cs typeface="Quattrocento" pitchFamily="34" charset="-120"/>
              </a:rPr>
              <a:t>1</a:t>
            </a:r>
            <a:endParaRPr lang="en-US" sz="1950" dirty="0"/>
          </a:p>
        </p:txBody>
      </p:sp>
      <p:sp>
        <p:nvSpPr>
          <p:cNvPr id="6" name="Text 3"/>
          <p:cNvSpPr/>
          <p:nvPr/>
        </p:nvSpPr>
        <p:spPr>
          <a:xfrm>
            <a:off x="6670715" y="1947862"/>
            <a:ext cx="2064544" cy="258008"/>
          </a:xfrm>
          <a:prstGeom prst="rect">
            <a:avLst/>
          </a:prstGeom>
          <a:noFill/>
          <a:ln/>
        </p:spPr>
        <p:txBody>
          <a:bodyPr wrap="none" lIns="0" tIns="0" rIns="0" bIns="0" rtlCol="0" anchor="t"/>
          <a:lstStyle/>
          <a:p>
            <a:pPr marL="0" indent="0">
              <a:lnSpc>
                <a:spcPts val="2000"/>
              </a:lnSpc>
              <a:buNone/>
            </a:pPr>
            <a:r>
              <a:rPr lang="en-US" sz="1600" dirty="0">
                <a:solidFill>
                  <a:srgbClr val="F9EEE7"/>
                </a:solidFill>
                <a:latin typeface="Quattrocento" pitchFamily="34" charset="0"/>
                <a:ea typeface="Quattrocento" pitchFamily="34" charset="-122"/>
                <a:cs typeface="Quattrocento" pitchFamily="34" charset="-120"/>
              </a:rPr>
              <a:t>Insecticides</a:t>
            </a:r>
            <a:endParaRPr lang="en-US" sz="1600" dirty="0"/>
          </a:p>
        </p:txBody>
      </p:sp>
      <p:sp>
        <p:nvSpPr>
          <p:cNvPr id="7" name="Text 4"/>
          <p:cNvSpPr/>
          <p:nvPr/>
        </p:nvSpPr>
        <p:spPr>
          <a:xfrm>
            <a:off x="6670715" y="2311122"/>
            <a:ext cx="3300055" cy="1965246"/>
          </a:xfrm>
          <a:prstGeom prst="rect">
            <a:avLst/>
          </a:prstGeom>
          <a:noFill/>
          <a:ln/>
        </p:spPr>
        <p:txBody>
          <a:bodyPr wrap="square" lIns="0" tIns="0" rIns="0" bIns="0" rtlCol="0" anchor="t"/>
          <a:lstStyle/>
          <a:p>
            <a:pPr marL="0" indent="0">
              <a:lnSpc>
                <a:spcPts val="2200"/>
              </a:lnSpc>
              <a:buNone/>
            </a:pPr>
            <a:r>
              <a:rPr lang="en-US" sz="1350" dirty="0">
                <a:solidFill>
                  <a:srgbClr val="F9EEE7"/>
                </a:solidFill>
                <a:latin typeface="Quattrocento" pitchFamily="34" charset="0"/>
                <a:ea typeface="Quattrocento" pitchFamily="34" charset="-122"/>
                <a:cs typeface="Quattrocento" pitchFamily="34" charset="-120"/>
              </a:rPr>
              <a:t>These pesticides target insects that can damage crops, such as aphids, beetles, and caterpillars. They can be classified as contact insecticides, which kill insects on contact, or systemic insecticides, which are absorbed by plants and kill insects that feed on them.</a:t>
            </a:r>
            <a:endParaRPr lang="en-US" sz="1350" dirty="0"/>
          </a:p>
        </p:txBody>
      </p:sp>
      <p:sp>
        <p:nvSpPr>
          <p:cNvPr id="8" name="Shape 5"/>
          <p:cNvSpPr/>
          <p:nvPr/>
        </p:nvSpPr>
        <p:spPr>
          <a:xfrm>
            <a:off x="10146149" y="1947862"/>
            <a:ext cx="394811" cy="394811"/>
          </a:xfrm>
          <a:prstGeom prst="roundRect">
            <a:avLst>
              <a:gd name="adj" fmla="val 6667"/>
            </a:avLst>
          </a:prstGeom>
          <a:solidFill>
            <a:srgbClr val="315251"/>
          </a:solidFill>
          <a:ln/>
        </p:spPr>
      </p:sp>
      <p:sp>
        <p:nvSpPr>
          <p:cNvPr id="9" name="Text 6"/>
          <p:cNvSpPr/>
          <p:nvPr/>
        </p:nvSpPr>
        <p:spPr>
          <a:xfrm>
            <a:off x="10277118" y="2021324"/>
            <a:ext cx="132755" cy="247769"/>
          </a:xfrm>
          <a:prstGeom prst="rect">
            <a:avLst/>
          </a:prstGeom>
          <a:noFill/>
          <a:ln/>
        </p:spPr>
        <p:txBody>
          <a:bodyPr wrap="none" lIns="0" tIns="0" rIns="0" bIns="0" rtlCol="0" anchor="t"/>
          <a:lstStyle/>
          <a:p>
            <a:pPr marL="0" indent="0" algn="ctr">
              <a:lnSpc>
                <a:spcPts val="1950"/>
              </a:lnSpc>
              <a:buNone/>
            </a:pPr>
            <a:r>
              <a:rPr lang="en-US" sz="1950" dirty="0">
                <a:solidFill>
                  <a:srgbClr val="F9EEE7"/>
                </a:solidFill>
                <a:latin typeface="Quattrocento" pitchFamily="34" charset="0"/>
                <a:ea typeface="Quattrocento" pitchFamily="34" charset="-122"/>
                <a:cs typeface="Quattrocento" pitchFamily="34" charset="-120"/>
              </a:rPr>
              <a:t>2</a:t>
            </a:r>
            <a:endParaRPr lang="en-US" sz="1950" dirty="0"/>
          </a:p>
        </p:txBody>
      </p:sp>
      <p:sp>
        <p:nvSpPr>
          <p:cNvPr id="10" name="Text 7"/>
          <p:cNvSpPr/>
          <p:nvPr/>
        </p:nvSpPr>
        <p:spPr>
          <a:xfrm>
            <a:off x="10716339" y="1947862"/>
            <a:ext cx="2064544" cy="258008"/>
          </a:xfrm>
          <a:prstGeom prst="rect">
            <a:avLst/>
          </a:prstGeom>
          <a:noFill/>
          <a:ln/>
        </p:spPr>
        <p:txBody>
          <a:bodyPr wrap="none" lIns="0" tIns="0" rIns="0" bIns="0" rtlCol="0" anchor="t"/>
          <a:lstStyle/>
          <a:p>
            <a:pPr marL="0" indent="0">
              <a:lnSpc>
                <a:spcPts val="2000"/>
              </a:lnSpc>
              <a:buNone/>
            </a:pPr>
            <a:r>
              <a:rPr lang="en-US" sz="1600" dirty="0">
                <a:solidFill>
                  <a:srgbClr val="F9EEE7"/>
                </a:solidFill>
                <a:latin typeface="Quattrocento" pitchFamily="34" charset="0"/>
                <a:ea typeface="Quattrocento" pitchFamily="34" charset="-122"/>
                <a:cs typeface="Quattrocento" pitchFamily="34" charset="-120"/>
              </a:rPr>
              <a:t>Fungicides</a:t>
            </a:r>
            <a:endParaRPr lang="en-US" sz="1600" dirty="0"/>
          </a:p>
        </p:txBody>
      </p:sp>
      <p:sp>
        <p:nvSpPr>
          <p:cNvPr id="11" name="Text 8"/>
          <p:cNvSpPr/>
          <p:nvPr/>
        </p:nvSpPr>
        <p:spPr>
          <a:xfrm>
            <a:off x="10716339" y="2311122"/>
            <a:ext cx="3300055" cy="1965246"/>
          </a:xfrm>
          <a:prstGeom prst="rect">
            <a:avLst/>
          </a:prstGeom>
          <a:noFill/>
          <a:ln/>
        </p:spPr>
        <p:txBody>
          <a:bodyPr wrap="square" lIns="0" tIns="0" rIns="0" bIns="0" rtlCol="0" anchor="t"/>
          <a:lstStyle/>
          <a:p>
            <a:pPr marL="0" indent="0">
              <a:lnSpc>
                <a:spcPts val="2200"/>
              </a:lnSpc>
              <a:buNone/>
            </a:pPr>
            <a:r>
              <a:rPr lang="en-US" sz="1350" dirty="0">
                <a:solidFill>
                  <a:srgbClr val="F9EEE7"/>
                </a:solidFill>
                <a:latin typeface="Quattrocento" pitchFamily="34" charset="0"/>
                <a:ea typeface="Quattrocento" pitchFamily="34" charset="-122"/>
                <a:cs typeface="Quattrocento" pitchFamily="34" charset="-120"/>
              </a:rPr>
              <a:t>These pesticides control fungal diseases that can affect plants, leading to crop losses. They work by inhibiting the growth of fungal spores or by killing the fungus itself. Examples include fungicides used to control powdery mildew, rust, and blight.</a:t>
            </a:r>
            <a:endParaRPr lang="en-US" sz="1350" dirty="0"/>
          </a:p>
        </p:txBody>
      </p:sp>
      <p:sp>
        <p:nvSpPr>
          <p:cNvPr id="12" name="Shape 9"/>
          <p:cNvSpPr/>
          <p:nvPr/>
        </p:nvSpPr>
        <p:spPr>
          <a:xfrm>
            <a:off x="6100524" y="4649153"/>
            <a:ext cx="394811" cy="394811"/>
          </a:xfrm>
          <a:prstGeom prst="roundRect">
            <a:avLst>
              <a:gd name="adj" fmla="val 6667"/>
            </a:avLst>
          </a:prstGeom>
          <a:solidFill>
            <a:srgbClr val="315251"/>
          </a:solidFill>
          <a:ln/>
        </p:spPr>
      </p:sp>
      <p:sp>
        <p:nvSpPr>
          <p:cNvPr id="13" name="Text 10"/>
          <p:cNvSpPr/>
          <p:nvPr/>
        </p:nvSpPr>
        <p:spPr>
          <a:xfrm>
            <a:off x="6230541" y="4722614"/>
            <a:ext cx="134779" cy="247769"/>
          </a:xfrm>
          <a:prstGeom prst="rect">
            <a:avLst/>
          </a:prstGeom>
          <a:noFill/>
          <a:ln/>
        </p:spPr>
        <p:txBody>
          <a:bodyPr wrap="none" lIns="0" tIns="0" rIns="0" bIns="0" rtlCol="0" anchor="t"/>
          <a:lstStyle/>
          <a:p>
            <a:pPr marL="0" indent="0" algn="ctr">
              <a:lnSpc>
                <a:spcPts val="1950"/>
              </a:lnSpc>
              <a:buNone/>
            </a:pPr>
            <a:r>
              <a:rPr lang="en-US" sz="1950" dirty="0">
                <a:solidFill>
                  <a:srgbClr val="F9EEE7"/>
                </a:solidFill>
                <a:latin typeface="Quattrocento" pitchFamily="34" charset="0"/>
                <a:ea typeface="Quattrocento" pitchFamily="34" charset="-122"/>
                <a:cs typeface="Quattrocento" pitchFamily="34" charset="-120"/>
              </a:rPr>
              <a:t>3</a:t>
            </a:r>
            <a:endParaRPr lang="en-US" sz="1950" dirty="0"/>
          </a:p>
        </p:txBody>
      </p:sp>
      <p:sp>
        <p:nvSpPr>
          <p:cNvPr id="14" name="Text 11"/>
          <p:cNvSpPr/>
          <p:nvPr/>
        </p:nvSpPr>
        <p:spPr>
          <a:xfrm>
            <a:off x="6670715" y="4649153"/>
            <a:ext cx="2064544" cy="258008"/>
          </a:xfrm>
          <a:prstGeom prst="rect">
            <a:avLst/>
          </a:prstGeom>
          <a:noFill/>
          <a:ln/>
        </p:spPr>
        <p:txBody>
          <a:bodyPr wrap="none" lIns="0" tIns="0" rIns="0" bIns="0" rtlCol="0" anchor="t"/>
          <a:lstStyle/>
          <a:p>
            <a:pPr marL="0" indent="0">
              <a:lnSpc>
                <a:spcPts val="2000"/>
              </a:lnSpc>
              <a:buNone/>
            </a:pPr>
            <a:r>
              <a:rPr lang="en-US" sz="1600" dirty="0">
                <a:solidFill>
                  <a:srgbClr val="F9EEE7"/>
                </a:solidFill>
                <a:latin typeface="Quattrocento" pitchFamily="34" charset="0"/>
                <a:ea typeface="Quattrocento" pitchFamily="34" charset="-122"/>
                <a:cs typeface="Quattrocento" pitchFamily="34" charset="-120"/>
              </a:rPr>
              <a:t>Herbicides</a:t>
            </a:r>
            <a:endParaRPr lang="en-US" sz="1600" dirty="0"/>
          </a:p>
        </p:txBody>
      </p:sp>
      <p:sp>
        <p:nvSpPr>
          <p:cNvPr id="15" name="Text 12"/>
          <p:cNvSpPr/>
          <p:nvPr/>
        </p:nvSpPr>
        <p:spPr>
          <a:xfrm>
            <a:off x="6670715" y="5012412"/>
            <a:ext cx="3300055" cy="1965246"/>
          </a:xfrm>
          <a:prstGeom prst="rect">
            <a:avLst/>
          </a:prstGeom>
          <a:noFill/>
          <a:ln/>
        </p:spPr>
        <p:txBody>
          <a:bodyPr wrap="square" lIns="0" tIns="0" rIns="0" bIns="0" rtlCol="0" anchor="t"/>
          <a:lstStyle/>
          <a:p>
            <a:pPr marL="0" indent="0">
              <a:lnSpc>
                <a:spcPts val="2200"/>
              </a:lnSpc>
              <a:buNone/>
            </a:pPr>
            <a:r>
              <a:rPr lang="en-US" sz="1350" dirty="0">
                <a:solidFill>
                  <a:srgbClr val="F9EEE7"/>
                </a:solidFill>
                <a:latin typeface="Quattrocento" pitchFamily="34" charset="0"/>
                <a:ea typeface="Quattrocento" pitchFamily="34" charset="-122"/>
                <a:cs typeface="Quattrocento" pitchFamily="34" charset="-120"/>
              </a:rPr>
              <a:t>These pesticides are used to control weeds that compete with crops for nutrients and sunlight. They can be selective herbicides, targeting specific weed species, or non-selective herbicides, killing all plants in the treated area.</a:t>
            </a:r>
            <a:endParaRPr lang="en-US" sz="1350" dirty="0"/>
          </a:p>
        </p:txBody>
      </p:sp>
      <p:sp>
        <p:nvSpPr>
          <p:cNvPr id="16" name="Shape 13"/>
          <p:cNvSpPr/>
          <p:nvPr/>
        </p:nvSpPr>
        <p:spPr>
          <a:xfrm>
            <a:off x="10146149" y="4649153"/>
            <a:ext cx="394811" cy="394811"/>
          </a:xfrm>
          <a:prstGeom prst="roundRect">
            <a:avLst>
              <a:gd name="adj" fmla="val 6667"/>
            </a:avLst>
          </a:prstGeom>
          <a:solidFill>
            <a:srgbClr val="315251"/>
          </a:solidFill>
          <a:ln/>
        </p:spPr>
      </p:sp>
      <p:sp>
        <p:nvSpPr>
          <p:cNvPr id="17" name="Text 14"/>
          <p:cNvSpPr/>
          <p:nvPr/>
        </p:nvSpPr>
        <p:spPr>
          <a:xfrm>
            <a:off x="10280571" y="4722614"/>
            <a:ext cx="125849" cy="247769"/>
          </a:xfrm>
          <a:prstGeom prst="rect">
            <a:avLst/>
          </a:prstGeom>
          <a:noFill/>
          <a:ln/>
        </p:spPr>
        <p:txBody>
          <a:bodyPr wrap="none" lIns="0" tIns="0" rIns="0" bIns="0" rtlCol="0" anchor="t"/>
          <a:lstStyle/>
          <a:p>
            <a:pPr marL="0" indent="0" algn="ctr">
              <a:lnSpc>
                <a:spcPts val="1950"/>
              </a:lnSpc>
              <a:buNone/>
            </a:pPr>
            <a:r>
              <a:rPr lang="en-US" sz="1950" dirty="0">
                <a:solidFill>
                  <a:srgbClr val="F9EEE7"/>
                </a:solidFill>
                <a:latin typeface="Quattrocento" pitchFamily="34" charset="0"/>
                <a:ea typeface="Quattrocento" pitchFamily="34" charset="-122"/>
                <a:cs typeface="Quattrocento" pitchFamily="34" charset="-120"/>
              </a:rPr>
              <a:t>4</a:t>
            </a:r>
            <a:endParaRPr lang="en-US" sz="1950" dirty="0"/>
          </a:p>
        </p:txBody>
      </p:sp>
      <p:sp>
        <p:nvSpPr>
          <p:cNvPr id="18" name="Text 15"/>
          <p:cNvSpPr/>
          <p:nvPr/>
        </p:nvSpPr>
        <p:spPr>
          <a:xfrm>
            <a:off x="10716339" y="4649153"/>
            <a:ext cx="2064544" cy="258008"/>
          </a:xfrm>
          <a:prstGeom prst="rect">
            <a:avLst/>
          </a:prstGeom>
          <a:noFill/>
          <a:ln/>
        </p:spPr>
        <p:txBody>
          <a:bodyPr wrap="none" lIns="0" tIns="0" rIns="0" bIns="0" rtlCol="0" anchor="t"/>
          <a:lstStyle/>
          <a:p>
            <a:pPr marL="0" indent="0">
              <a:lnSpc>
                <a:spcPts val="2000"/>
              </a:lnSpc>
              <a:buNone/>
            </a:pPr>
            <a:r>
              <a:rPr lang="en-US" sz="1600" dirty="0">
                <a:solidFill>
                  <a:srgbClr val="F9EEE7"/>
                </a:solidFill>
                <a:latin typeface="Quattrocento" pitchFamily="34" charset="0"/>
                <a:ea typeface="Quattrocento" pitchFamily="34" charset="-122"/>
                <a:cs typeface="Quattrocento" pitchFamily="34" charset="-120"/>
              </a:rPr>
              <a:t>Other Pesticide Types</a:t>
            </a:r>
            <a:endParaRPr lang="en-US" sz="1600" dirty="0"/>
          </a:p>
        </p:txBody>
      </p:sp>
      <p:sp>
        <p:nvSpPr>
          <p:cNvPr id="19" name="Text 16"/>
          <p:cNvSpPr/>
          <p:nvPr/>
        </p:nvSpPr>
        <p:spPr>
          <a:xfrm>
            <a:off x="10716339" y="5012412"/>
            <a:ext cx="3300055" cy="2245995"/>
          </a:xfrm>
          <a:prstGeom prst="rect">
            <a:avLst/>
          </a:prstGeom>
          <a:noFill/>
          <a:ln/>
        </p:spPr>
        <p:txBody>
          <a:bodyPr wrap="square" lIns="0" tIns="0" rIns="0" bIns="0" rtlCol="0" anchor="t"/>
          <a:lstStyle/>
          <a:p>
            <a:pPr marL="0" indent="0">
              <a:lnSpc>
                <a:spcPts val="2200"/>
              </a:lnSpc>
              <a:buNone/>
            </a:pPr>
            <a:r>
              <a:rPr lang="en-US" sz="1350" dirty="0">
                <a:solidFill>
                  <a:srgbClr val="F9EEE7"/>
                </a:solidFill>
                <a:latin typeface="Quattrocento" pitchFamily="34" charset="0"/>
                <a:ea typeface="Quattrocento" pitchFamily="34" charset="-122"/>
                <a:cs typeface="Quattrocento" pitchFamily="34" charset="-120"/>
              </a:rPr>
              <a:t>Other types of pesticides include nematicides (control nematodes), rodenticides (control rodents), and molluscicides (control snails and slugs). These pesticides are used less frequently than insecticides, fungicides, and herbicides, but they are still important for protecting certain crops.</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719739"/>
            <a:ext cx="7935039"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Organic vs. Synthetic Pesticides</a:t>
            </a:r>
            <a:endParaRPr lang="en-US" sz="4400" dirty="0"/>
          </a:p>
        </p:txBody>
      </p:sp>
      <p:sp>
        <p:nvSpPr>
          <p:cNvPr id="3" name="Text 1"/>
          <p:cNvSpPr/>
          <p:nvPr/>
        </p:nvSpPr>
        <p:spPr>
          <a:xfrm>
            <a:off x="837724" y="3022044"/>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Organic Pesticides</a:t>
            </a:r>
            <a:endParaRPr lang="en-US" sz="2200" dirty="0"/>
          </a:p>
        </p:txBody>
      </p:sp>
      <p:sp>
        <p:nvSpPr>
          <p:cNvPr id="4" name="Text 2"/>
          <p:cNvSpPr/>
          <p:nvPr/>
        </p:nvSpPr>
        <p:spPr>
          <a:xfrm>
            <a:off x="837724" y="3613309"/>
            <a:ext cx="6185535" cy="2681168"/>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Organic pesticides are derived from natural sources, such as plants, minerals, or microorganisms. They are generally considered to be less harmful to the environment and human health than synthetic pesticides. However, organic pesticides can be less effective than synthetic pesticides, and they may require more frequent application.</a:t>
            </a:r>
            <a:endParaRPr lang="en-US" sz="1850" dirty="0"/>
          </a:p>
        </p:txBody>
      </p:sp>
      <p:sp>
        <p:nvSpPr>
          <p:cNvPr id="5" name="Text 3"/>
          <p:cNvSpPr/>
          <p:nvPr/>
        </p:nvSpPr>
        <p:spPr>
          <a:xfrm>
            <a:off x="7614761" y="3022044"/>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Synthetic Pesticides</a:t>
            </a:r>
            <a:endParaRPr lang="en-US" sz="2200" dirty="0"/>
          </a:p>
        </p:txBody>
      </p:sp>
      <p:sp>
        <p:nvSpPr>
          <p:cNvPr id="6" name="Text 4"/>
          <p:cNvSpPr/>
          <p:nvPr/>
        </p:nvSpPr>
        <p:spPr>
          <a:xfrm>
            <a:off x="7614761" y="3613309"/>
            <a:ext cx="6185535" cy="2298144"/>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Synthetic pesticides are chemically produced in laboratories. They are often more effective than organic pesticides and can provide longer-lasting protection. However, synthetic pesticides can have negative impacts on the environment, including water contamination, soil degradation, and harm to beneficial insects and wildlife.</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5316" y="923687"/>
            <a:ext cx="7893368" cy="1050846"/>
          </a:xfrm>
          <a:prstGeom prst="rect">
            <a:avLst/>
          </a:prstGeom>
          <a:noFill/>
          <a:ln/>
        </p:spPr>
        <p:txBody>
          <a:bodyPr wrap="square" lIns="0" tIns="0" rIns="0" bIns="0" rtlCol="0" anchor="t"/>
          <a:lstStyle/>
          <a:p>
            <a:pPr marL="0" indent="0">
              <a:lnSpc>
                <a:spcPts val="4100"/>
              </a:lnSpc>
              <a:buNone/>
            </a:pPr>
            <a:r>
              <a:rPr lang="en-US" sz="3300" dirty="0">
                <a:solidFill>
                  <a:srgbClr val="FFD9BE"/>
                </a:solidFill>
                <a:latin typeface="Quattrocento" pitchFamily="34" charset="0"/>
                <a:ea typeface="Quattrocento" pitchFamily="34" charset="-122"/>
                <a:cs typeface="Quattrocento" pitchFamily="34" charset="-120"/>
              </a:rPr>
              <a:t>Factors to Consider When Choosing Pesticides</a:t>
            </a:r>
            <a:endParaRPr lang="en-US" sz="3300" dirty="0"/>
          </a:p>
        </p:txBody>
      </p:sp>
      <p:sp>
        <p:nvSpPr>
          <p:cNvPr id="4" name="Shape 1"/>
          <p:cNvSpPr/>
          <p:nvPr/>
        </p:nvSpPr>
        <p:spPr>
          <a:xfrm>
            <a:off x="625316" y="2242542"/>
            <a:ext cx="3857387" cy="2442329"/>
          </a:xfrm>
          <a:prstGeom prst="roundRect">
            <a:avLst>
              <a:gd name="adj" fmla="val 1097"/>
            </a:avLst>
          </a:prstGeom>
          <a:solidFill>
            <a:srgbClr val="315251"/>
          </a:solidFill>
          <a:ln/>
        </p:spPr>
      </p:sp>
      <p:sp>
        <p:nvSpPr>
          <p:cNvPr id="5" name="Text 2"/>
          <p:cNvSpPr/>
          <p:nvPr/>
        </p:nvSpPr>
        <p:spPr>
          <a:xfrm>
            <a:off x="803910" y="2421136"/>
            <a:ext cx="2102048" cy="262771"/>
          </a:xfrm>
          <a:prstGeom prst="rect">
            <a:avLst/>
          </a:prstGeom>
          <a:noFill/>
          <a:ln/>
        </p:spPr>
        <p:txBody>
          <a:bodyPr wrap="none" lIns="0" tIns="0" rIns="0" bIns="0" rtlCol="0" anchor="t"/>
          <a:lstStyle/>
          <a:p>
            <a:pPr marL="0" indent="0">
              <a:lnSpc>
                <a:spcPts val="2050"/>
              </a:lnSpc>
              <a:buNone/>
            </a:pPr>
            <a:r>
              <a:rPr lang="en-US" sz="1650" dirty="0">
                <a:solidFill>
                  <a:srgbClr val="F9EEE7"/>
                </a:solidFill>
                <a:latin typeface="Quattrocento" pitchFamily="34" charset="0"/>
                <a:ea typeface="Quattrocento" pitchFamily="34" charset="-122"/>
                <a:cs typeface="Quattrocento" pitchFamily="34" charset="-120"/>
              </a:rPr>
              <a:t>Type of Crop</a:t>
            </a:r>
            <a:endParaRPr lang="en-US" sz="1650" dirty="0"/>
          </a:p>
        </p:txBody>
      </p:sp>
      <p:sp>
        <p:nvSpPr>
          <p:cNvPr id="6" name="Text 3"/>
          <p:cNvSpPr/>
          <p:nvPr/>
        </p:nvSpPr>
        <p:spPr>
          <a:xfrm>
            <a:off x="803910" y="2791063"/>
            <a:ext cx="3500199" cy="1715214"/>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The choice of pesticide should be tailored to the specific crop being grown. Different crops are susceptible to different pests and diseases, and the type of pesticide used should be effective against the specific threats to that crop.</a:t>
            </a:r>
            <a:endParaRPr lang="en-US" sz="1400" dirty="0"/>
          </a:p>
        </p:txBody>
      </p:sp>
      <p:sp>
        <p:nvSpPr>
          <p:cNvPr id="7" name="Shape 4"/>
          <p:cNvSpPr/>
          <p:nvPr/>
        </p:nvSpPr>
        <p:spPr>
          <a:xfrm>
            <a:off x="4661297" y="2242542"/>
            <a:ext cx="3857387" cy="2442329"/>
          </a:xfrm>
          <a:prstGeom prst="roundRect">
            <a:avLst>
              <a:gd name="adj" fmla="val 1097"/>
            </a:avLst>
          </a:prstGeom>
          <a:solidFill>
            <a:srgbClr val="315251"/>
          </a:solidFill>
          <a:ln/>
        </p:spPr>
      </p:sp>
      <p:sp>
        <p:nvSpPr>
          <p:cNvPr id="8" name="Text 5"/>
          <p:cNvSpPr/>
          <p:nvPr/>
        </p:nvSpPr>
        <p:spPr>
          <a:xfrm>
            <a:off x="4839891" y="2421136"/>
            <a:ext cx="2644973" cy="262771"/>
          </a:xfrm>
          <a:prstGeom prst="rect">
            <a:avLst/>
          </a:prstGeom>
          <a:noFill/>
          <a:ln/>
        </p:spPr>
        <p:txBody>
          <a:bodyPr wrap="none" lIns="0" tIns="0" rIns="0" bIns="0" rtlCol="0" anchor="t"/>
          <a:lstStyle/>
          <a:p>
            <a:pPr marL="0" indent="0">
              <a:lnSpc>
                <a:spcPts val="2050"/>
              </a:lnSpc>
              <a:buNone/>
            </a:pPr>
            <a:r>
              <a:rPr lang="en-US" sz="1650" dirty="0">
                <a:solidFill>
                  <a:srgbClr val="F9EEE7"/>
                </a:solidFill>
                <a:latin typeface="Quattrocento" pitchFamily="34" charset="0"/>
                <a:ea typeface="Quattrocento" pitchFamily="34" charset="-122"/>
                <a:cs typeface="Quattrocento" pitchFamily="34" charset="-120"/>
              </a:rPr>
              <a:t>Pest and Disease Prevalence</a:t>
            </a:r>
            <a:endParaRPr lang="en-US" sz="1650" dirty="0"/>
          </a:p>
        </p:txBody>
      </p:sp>
      <p:sp>
        <p:nvSpPr>
          <p:cNvPr id="9" name="Text 6"/>
          <p:cNvSpPr/>
          <p:nvPr/>
        </p:nvSpPr>
        <p:spPr>
          <a:xfrm>
            <a:off x="4839891" y="2791063"/>
            <a:ext cx="3500199" cy="1715214"/>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The level of pest and disease pressure in a particular area will influence the choice of pesticide. In areas with high pest or disease prevalence, more potent pesticides may be required, while in areas with low pressure, less potent pesticides may be sufficient.</a:t>
            </a:r>
            <a:endParaRPr lang="en-US" sz="1400" dirty="0"/>
          </a:p>
        </p:txBody>
      </p:sp>
      <p:sp>
        <p:nvSpPr>
          <p:cNvPr id="10" name="Shape 7"/>
          <p:cNvSpPr/>
          <p:nvPr/>
        </p:nvSpPr>
        <p:spPr>
          <a:xfrm>
            <a:off x="625316" y="4863465"/>
            <a:ext cx="3857387" cy="2442329"/>
          </a:xfrm>
          <a:prstGeom prst="roundRect">
            <a:avLst>
              <a:gd name="adj" fmla="val 1097"/>
            </a:avLst>
          </a:prstGeom>
          <a:solidFill>
            <a:srgbClr val="315251"/>
          </a:solidFill>
          <a:ln/>
        </p:spPr>
      </p:sp>
      <p:sp>
        <p:nvSpPr>
          <p:cNvPr id="11" name="Text 8"/>
          <p:cNvSpPr/>
          <p:nvPr/>
        </p:nvSpPr>
        <p:spPr>
          <a:xfrm>
            <a:off x="803910" y="5042059"/>
            <a:ext cx="2128361" cy="262771"/>
          </a:xfrm>
          <a:prstGeom prst="rect">
            <a:avLst/>
          </a:prstGeom>
          <a:noFill/>
          <a:ln/>
        </p:spPr>
        <p:txBody>
          <a:bodyPr wrap="none" lIns="0" tIns="0" rIns="0" bIns="0" rtlCol="0" anchor="t"/>
          <a:lstStyle/>
          <a:p>
            <a:pPr marL="0" indent="0">
              <a:lnSpc>
                <a:spcPts val="2050"/>
              </a:lnSpc>
              <a:buNone/>
            </a:pPr>
            <a:r>
              <a:rPr lang="en-US" sz="1650" dirty="0">
                <a:solidFill>
                  <a:srgbClr val="F9EEE7"/>
                </a:solidFill>
                <a:latin typeface="Quattrocento" pitchFamily="34" charset="0"/>
                <a:ea typeface="Quattrocento" pitchFamily="34" charset="-122"/>
                <a:cs typeface="Quattrocento" pitchFamily="34" charset="-120"/>
              </a:rPr>
              <a:t>Environmental Impact</a:t>
            </a:r>
            <a:endParaRPr lang="en-US" sz="1650" dirty="0"/>
          </a:p>
        </p:txBody>
      </p:sp>
      <p:sp>
        <p:nvSpPr>
          <p:cNvPr id="12" name="Text 9"/>
          <p:cNvSpPr/>
          <p:nvPr/>
        </p:nvSpPr>
        <p:spPr>
          <a:xfrm>
            <a:off x="803910" y="5411986"/>
            <a:ext cx="3500199" cy="1715214"/>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The potential environmental impact of the pesticide should be carefully considered. Pesticides can contaminate water sources, harm beneficial insects, and affect soil health. Choosing pesticides with minimal environmental impact is essential.</a:t>
            </a:r>
            <a:endParaRPr lang="en-US" sz="1400" dirty="0"/>
          </a:p>
        </p:txBody>
      </p:sp>
      <p:sp>
        <p:nvSpPr>
          <p:cNvPr id="13" name="Shape 10"/>
          <p:cNvSpPr/>
          <p:nvPr/>
        </p:nvSpPr>
        <p:spPr>
          <a:xfrm>
            <a:off x="4661297" y="4863465"/>
            <a:ext cx="3857387" cy="2442329"/>
          </a:xfrm>
          <a:prstGeom prst="roundRect">
            <a:avLst>
              <a:gd name="adj" fmla="val 1097"/>
            </a:avLst>
          </a:prstGeom>
          <a:solidFill>
            <a:srgbClr val="315251"/>
          </a:solidFill>
          <a:ln/>
        </p:spPr>
      </p:sp>
      <p:sp>
        <p:nvSpPr>
          <p:cNvPr id="14" name="Text 11"/>
          <p:cNvSpPr/>
          <p:nvPr/>
        </p:nvSpPr>
        <p:spPr>
          <a:xfrm>
            <a:off x="4839891" y="5042059"/>
            <a:ext cx="2860715" cy="262771"/>
          </a:xfrm>
          <a:prstGeom prst="rect">
            <a:avLst/>
          </a:prstGeom>
          <a:noFill/>
          <a:ln/>
        </p:spPr>
        <p:txBody>
          <a:bodyPr wrap="none" lIns="0" tIns="0" rIns="0" bIns="0" rtlCol="0" anchor="t"/>
          <a:lstStyle/>
          <a:p>
            <a:pPr marL="0" indent="0">
              <a:lnSpc>
                <a:spcPts val="2050"/>
              </a:lnSpc>
              <a:buNone/>
            </a:pPr>
            <a:r>
              <a:rPr lang="en-US" sz="1650" dirty="0">
                <a:solidFill>
                  <a:srgbClr val="F9EEE7"/>
                </a:solidFill>
                <a:latin typeface="Quattrocento" pitchFamily="34" charset="0"/>
                <a:ea typeface="Quattrocento" pitchFamily="34" charset="-122"/>
                <a:cs typeface="Quattrocento" pitchFamily="34" charset="-120"/>
              </a:rPr>
              <a:t>Human Health Considerations</a:t>
            </a:r>
            <a:endParaRPr lang="en-US" sz="1650" dirty="0"/>
          </a:p>
        </p:txBody>
      </p:sp>
      <p:sp>
        <p:nvSpPr>
          <p:cNvPr id="15" name="Text 12"/>
          <p:cNvSpPr/>
          <p:nvPr/>
        </p:nvSpPr>
        <p:spPr>
          <a:xfrm>
            <a:off x="4839891" y="5411986"/>
            <a:ext cx="3500199" cy="1429345"/>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The safety of the pesticide for humans should also be considered. Pesticides can be toxic to humans, and it is important to choose pesticides that have a low risk of causing harm to workers and consumers.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21456" y="2263378"/>
            <a:ext cx="5043488" cy="3702844"/>
          </a:xfrm>
          <a:prstGeom prst="rect">
            <a:avLst/>
          </a:prstGeom>
        </p:spPr>
      </p:pic>
      <p:sp>
        <p:nvSpPr>
          <p:cNvPr id="4" name="Text 0"/>
          <p:cNvSpPr/>
          <p:nvPr/>
        </p:nvSpPr>
        <p:spPr>
          <a:xfrm>
            <a:off x="6106239" y="656868"/>
            <a:ext cx="7459742" cy="520898"/>
          </a:xfrm>
          <a:prstGeom prst="rect">
            <a:avLst/>
          </a:prstGeom>
          <a:noFill/>
          <a:ln/>
        </p:spPr>
        <p:txBody>
          <a:bodyPr wrap="none" lIns="0" tIns="0" rIns="0" bIns="0" rtlCol="0" anchor="t"/>
          <a:lstStyle/>
          <a:p>
            <a:pPr marL="0" indent="0">
              <a:lnSpc>
                <a:spcPts val="4100"/>
              </a:lnSpc>
              <a:buNone/>
            </a:pPr>
            <a:r>
              <a:rPr lang="en-US" sz="3250" dirty="0">
                <a:solidFill>
                  <a:srgbClr val="FFD9BE"/>
                </a:solidFill>
                <a:latin typeface="Quattrocento" pitchFamily="34" charset="0"/>
                <a:ea typeface="Quattrocento" pitchFamily="34" charset="-122"/>
                <a:cs typeface="Quattrocento" pitchFamily="34" charset="-120"/>
              </a:rPr>
              <a:t>Proper Application and Safety Measures</a:t>
            </a:r>
            <a:endParaRPr lang="en-US" sz="3250" dirty="0"/>
          </a:p>
        </p:txBody>
      </p:sp>
      <p:pic>
        <p:nvPicPr>
          <p:cNvPr id="5" name="Image 2" descr="preencoded.png"/>
          <p:cNvPicPr>
            <a:picLocks noChangeAspect="1"/>
          </p:cNvPicPr>
          <p:nvPr/>
        </p:nvPicPr>
        <p:blipFill>
          <a:blip r:embed="rId5"/>
          <a:stretch>
            <a:fillRect/>
          </a:stretch>
        </p:blipFill>
        <p:spPr>
          <a:xfrm>
            <a:off x="6106239" y="1443395"/>
            <a:ext cx="885468" cy="1570792"/>
          </a:xfrm>
          <a:prstGeom prst="rect">
            <a:avLst/>
          </a:prstGeom>
        </p:spPr>
      </p:pic>
      <p:sp>
        <p:nvSpPr>
          <p:cNvPr id="6" name="Text 1"/>
          <p:cNvSpPr/>
          <p:nvPr/>
        </p:nvSpPr>
        <p:spPr>
          <a:xfrm>
            <a:off x="7257336" y="1620441"/>
            <a:ext cx="2083594" cy="260390"/>
          </a:xfrm>
          <a:prstGeom prst="rect">
            <a:avLst/>
          </a:prstGeom>
          <a:noFill/>
          <a:ln/>
        </p:spPr>
        <p:txBody>
          <a:bodyPr wrap="none" lIns="0" tIns="0" rIns="0" bIns="0" rtlCol="0" anchor="t"/>
          <a:lstStyle/>
          <a:p>
            <a:pPr marL="0" indent="0" algn="l">
              <a:lnSpc>
                <a:spcPts val="2050"/>
              </a:lnSpc>
              <a:buNone/>
            </a:pPr>
            <a:r>
              <a:rPr lang="en-US" sz="1600" dirty="0">
                <a:solidFill>
                  <a:srgbClr val="F9EEE7"/>
                </a:solidFill>
                <a:latin typeface="Quattrocento" pitchFamily="34" charset="0"/>
                <a:ea typeface="Quattrocento" pitchFamily="34" charset="-122"/>
                <a:cs typeface="Quattrocento" pitchFamily="34" charset="-120"/>
              </a:rPr>
              <a:t>Read the Label</a:t>
            </a:r>
            <a:endParaRPr lang="en-US" sz="1600" dirty="0"/>
          </a:p>
        </p:txBody>
      </p:sp>
      <p:sp>
        <p:nvSpPr>
          <p:cNvPr id="7" name="Text 2"/>
          <p:cNvSpPr/>
          <p:nvPr/>
        </p:nvSpPr>
        <p:spPr>
          <a:xfrm>
            <a:off x="7257336" y="1987034"/>
            <a:ext cx="6753225" cy="850106"/>
          </a:xfrm>
          <a:prstGeom prst="rect">
            <a:avLst/>
          </a:prstGeom>
          <a:noFill/>
          <a:ln/>
        </p:spPr>
        <p:txBody>
          <a:bodyPr wrap="square" lIns="0" tIns="0" rIns="0" bIns="0" rtlCol="0" anchor="t"/>
          <a:lstStyle/>
          <a:p>
            <a:pPr marL="0" indent="0" algn="l">
              <a:lnSpc>
                <a:spcPts val="2200"/>
              </a:lnSpc>
              <a:buNone/>
            </a:pPr>
            <a:r>
              <a:rPr lang="en-US" sz="1350" dirty="0">
                <a:solidFill>
                  <a:srgbClr val="F9EEE7"/>
                </a:solidFill>
                <a:latin typeface="Quattrocento" pitchFamily="34" charset="0"/>
                <a:ea typeface="Quattrocento" pitchFamily="34" charset="-122"/>
                <a:cs typeface="Quattrocento" pitchFamily="34" charset="-120"/>
              </a:rPr>
              <a:t>Before applying any pesticide, it is crucial to carefully read and understand the label. The label provides information about the pesticide's active ingredients, application rates, safety precautions, and environmental impacts.</a:t>
            </a:r>
            <a:endParaRPr lang="en-US" sz="1350" dirty="0"/>
          </a:p>
        </p:txBody>
      </p:sp>
      <p:pic>
        <p:nvPicPr>
          <p:cNvPr id="8" name="Image 3" descr="preencoded.png"/>
          <p:cNvPicPr>
            <a:picLocks noChangeAspect="1"/>
          </p:cNvPicPr>
          <p:nvPr/>
        </p:nvPicPr>
        <p:blipFill>
          <a:blip r:embed="rId6"/>
          <a:stretch>
            <a:fillRect/>
          </a:stretch>
        </p:blipFill>
        <p:spPr>
          <a:xfrm>
            <a:off x="6106239" y="3014186"/>
            <a:ext cx="885468" cy="1570792"/>
          </a:xfrm>
          <a:prstGeom prst="rect">
            <a:avLst/>
          </a:prstGeom>
        </p:spPr>
      </p:pic>
      <p:sp>
        <p:nvSpPr>
          <p:cNvPr id="9" name="Text 3"/>
          <p:cNvSpPr/>
          <p:nvPr/>
        </p:nvSpPr>
        <p:spPr>
          <a:xfrm>
            <a:off x="7257336" y="3191232"/>
            <a:ext cx="2435423" cy="260390"/>
          </a:xfrm>
          <a:prstGeom prst="rect">
            <a:avLst/>
          </a:prstGeom>
          <a:noFill/>
          <a:ln/>
        </p:spPr>
        <p:txBody>
          <a:bodyPr wrap="none" lIns="0" tIns="0" rIns="0" bIns="0" rtlCol="0" anchor="t"/>
          <a:lstStyle/>
          <a:p>
            <a:pPr marL="0" indent="0" algn="l">
              <a:lnSpc>
                <a:spcPts val="2050"/>
              </a:lnSpc>
              <a:buNone/>
            </a:pPr>
            <a:r>
              <a:rPr lang="en-US" sz="1600" dirty="0">
                <a:solidFill>
                  <a:srgbClr val="F9EEE7"/>
                </a:solidFill>
                <a:latin typeface="Quattrocento" pitchFamily="34" charset="0"/>
                <a:ea typeface="Quattrocento" pitchFamily="34" charset="-122"/>
                <a:cs typeface="Quattrocento" pitchFamily="34" charset="-120"/>
              </a:rPr>
              <a:t>Use Protective Equipment</a:t>
            </a:r>
            <a:endParaRPr lang="en-US" sz="1600" dirty="0"/>
          </a:p>
        </p:txBody>
      </p:sp>
      <p:sp>
        <p:nvSpPr>
          <p:cNvPr id="10" name="Text 4"/>
          <p:cNvSpPr/>
          <p:nvPr/>
        </p:nvSpPr>
        <p:spPr>
          <a:xfrm>
            <a:off x="7257336" y="3557826"/>
            <a:ext cx="6753225" cy="850106"/>
          </a:xfrm>
          <a:prstGeom prst="rect">
            <a:avLst/>
          </a:prstGeom>
          <a:noFill/>
          <a:ln/>
        </p:spPr>
        <p:txBody>
          <a:bodyPr wrap="square" lIns="0" tIns="0" rIns="0" bIns="0" rtlCol="0" anchor="t"/>
          <a:lstStyle/>
          <a:p>
            <a:pPr marL="0" indent="0" algn="l">
              <a:lnSpc>
                <a:spcPts val="2200"/>
              </a:lnSpc>
              <a:buNone/>
            </a:pPr>
            <a:r>
              <a:rPr lang="en-US" sz="1350" dirty="0">
                <a:solidFill>
                  <a:srgbClr val="F9EEE7"/>
                </a:solidFill>
                <a:latin typeface="Quattrocento" pitchFamily="34" charset="0"/>
                <a:ea typeface="Quattrocento" pitchFamily="34" charset="-122"/>
                <a:cs typeface="Quattrocento" pitchFamily="34" charset="-120"/>
              </a:rPr>
              <a:t>Wear appropriate protective clothing and equipment, such as gloves, masks, and respirators, to minimize exposure to pesticides. This is especially important when mixing, loading, or applying pesticides.</a:t>
            </a:r>
            <a:endParaRPr lang="en-US" sz="1350" dirty="0"/>
          </a:p>
        </p:txBody>
      </p:sp>
      <p:pic>
        <p:nvPicPr>
          <p:cNvPr id="11" name="Image 4" descr="preencoded.png"/>
          <p:cNvPicPr>
            <a:picLocks noChangeAspect="1"/>
          </p:cNvPicPr>
          <p:nvPr/>
        </p:nvPicPr>
        <p:blipFill>
          <a:blip r:embed="rId7"/>
          <a:stretch>
            <a:fillRect/>
          </a:stretch>
        </p:blipFill>
        <p:spPr>
          <a:xfrm>
            <a:off x="6106239" y="4584978"/>
            <a:ext cx="885468" cy="1570792"/>
          </a:xfrm>
          <a:prstGeom prst="rect">
            <a:avLst/>
          </a:prstGeom>
        </p:spPr>
      </p:pic>
      <p:sp>
        <p:nvSpPr>
          <p:cNvPr id="12" name="Text 5"/>
          <p:cNvSpPr/>
          <p:nvPr/>
        </p:nvSpPr>
        <p:spPr>
          <a:xfrm>
            <a:off x="7257336" y="4762024"/>
            <a:ext cx="2400895" cy="260390"/>
          </a:xfrm>
          <a:prstGeom prst="rect">
            <a:avLst/>
          </a:prstGeom>
          <a:noFill/>
          <a:ln/>
        </p:spPr>
        <p:txBody>
          <a:bodyPr wrap="none" lIns="0" tIns="0" rIns="0" bIns="0" rtlCol="0" anchor="t"/>
          <a:lstStyle/>
          <a:p>
            <a:pPr marL="0" indent="0" algn="l">
              <a:lnSpc>
                <a:spcPts val="2050"/>
              </a:lnSpc>
              <a:buNone/>
            </a:pPr>
            <a:r>
              <a:rPr lang="en-US" sz="1600" dirty="0">
                <a:solidFill>
                  <a:srgbClr val="F9EEE7"/>
                </a:solidFill>
                <a:latin typeface="Quattrocento" pitchFamily="34" charset="0"/>
                <a:ea typeface="Quattrocento" pitchFamily="34" charset="-122"/>
                <a:cs typeface="Quattrocento" pitchFamily="34" charset="-120"/>
              </a:rPr>
              <a:t>Apply at the Correct Time</a:t>
            </a:r>
            <a:endParaRPr lang="en-US" sz="1600" dirty="0"/>
          </a:p>
        </p:txBody>
      </p:sp>
      <p:sp>
        <p:nvSpPr>
          <p:cNvPr id="13" name="Text 6"/>
          <p:cNvSpPr/>
          <p:nvPr/>
        </p:nvSpPr>
        <p:spPr>
          <a:xfrm>
            <a:off x="7257336" y="5128617"/>
            <a:ext cx="6753225" cy="850106"/>
          </a:xfrm>
          <a:prstGeom prst="rect">
            <a:avLst/>
          </a:prstGeom>
          <a:noFill/>
          <a:ln/>
        </p:spPr>
        <p:txBody>
          <a:bodyPr wrap="square" lIns="0" tIns="0" rIns="0" bIns="0" rtlCol="0" anchor="t"/>
          <a:lstStyle/>
          <a:p>
            <a:pPr marL="0" indent="0" algn="l">
              <a:lnSpc>
                <a:spcPts val="2200"/>
              </a:lnSpc>
              <a:buNone/>
            </a:pPr>
            <a:r>
              <a:rPr lang="en-US" sz="1350" dirty="0">
                <a:solidFill>
                  <a:srgbClr val="F9EEE7"/>
                </a:solidFill>
                <a:latin typeface="Quattrocento" pitchFamily="34" charset="0"/>
                <a:ea typeface="Quattrocento" pitchFamily="34" charset="-122"/>
                <a:cs typeface="Quattrocento" pitchFamily="34" charset="-120"/>
              </a:rPr>
              <a:t>Apply pesticides at the correct time of day and under favorable weather conditions to maximize effectiveness and minimize environmental impacts. Avoid applying pesticides during windy or rainy conditions.</a:t>
            </a:r>
            <a:endParaRPr lang="en-US" sz="1350" dirty="0"/>
          </a:p>
        </p:txBody>
      </p:sp>
      <p:pic>
        <p:nvPicPr>
          <p:cNvPr id="14" name="Image 5" descr="preencoded.png"/>
          <p:cNvPicPr>
            <a:picLocks noChangeAspect="1"/>
          </p:cNvPicPr>
          <p:nvPr/>
        </p:nvPicPr>
        <p:blipFill>
          <a:blip r:embed="rId8"/>
          <a:stretch>
            <a:fillRect/>
          </a:stretch>
        </p:blipFill>
        <p:spPr>
          <a:xfrm>
            <a:off x="6106239" y="6155769"/>
            <a:ext cx="885468" cy="1416844"/>
          </a:xfrm>
          <a:prstGeom prst="rect">
            <a:avLst/>
          </a:prstGeom>
        </p:spPr>
      </p:pic>
      <p:sp>
        <p:nvSpPr>
          <p:cNvPr id="15" name="Text 7"/>
          <p:cNvSpPr/>
          <p:nvPr/>
        </p:nvSpPr>
        <p:spPr>
          <a:xfrm>
            <a:off x="7257336" y="6332815"/>
            <a:ext cx="2083594" cy="260390"/>
          </a:xfrm>
          <a:prstGeom prst="rect">
            <a:avLst/>
          </a:prstGeom>
          <a:noFill/>
          <a:ln/>
        </p:spPr>
        <p:txBody>
          <a:bodyPr wrap="none" lIns="0" tIns="0" rIns="0" bIns="0" rtlCol="0" anchor="t"/>
          <a:lstStyle/>
          <a:p>
            <a:pPr marL="0" indent="0" algn="l">
              <a:lnSpc>
                <a:spcPts val="2050"/>
              </a:lnSpc>
              <a:buNone/>
            </a:pPr>
            <a:r>
              <a:rPr lang="en-US" sz="1600" dirty="0">
                <a:solidFill>
                  <a:srgbClr val="F9EEE7"/>
                </a:solidFill>
                <a:latin typeface="Quattrocento" pitchFamily="34" charset="0"/>
                <a:ea typeface="Quattrocento" pitchFamily="34" charset="-122"/>
                <a:cs typeface="Quattrocento" pitchFamily="34" charset="-120"/>
              </a:rPr>
              <a:t>Store Properly</a:t>
            </a:r>
            <a:endParaRPr lang="en-US" sz="1600" dirty="0"/>
          </a:p>
        </p:txBody>
      </p:sp>
      <p:sp>
        <p:nvSpPr>
          <p:cNvPr id="16" name="Text 8"/>
          <p:cNvSpPr/>
          <p:nvPr/>
        </p:nvSpPr>
        <p:spPr>
          <a:xfrm>
            <a:off x="7257336" y="6699409"/>
            <a:ext cx="6753225" cy="566738"/>
          </a:xfrm>
          <a:prstGeom prst="rect">
            <a:avLst/>
          </a:prstGeom>
          <a:noFill/>
          <a:ln/>
        </p:spPr>
        <p:txBody>
          <a:bodyPr wrap="square" lIns="0" tIns="0" rIns="0" bIns="0" rtlCol="0" anchor="t"/>
          <a:lstStyle/>
          <a:p>
            <a:pPr marL="0" indent="0" algn="l">
              <a:lnSpc>
                <a:spcPts val="2200"/>
              </a:lnSpc>
              <a:buNone/>
            </a:pPr>
            <a:r>
              <a:rPr lang="en-US" sz="1350" dirty="0">
                <a:solidFill>
                  <a:srgbClr val="F9EEE7"/>
                </a:solidFill>
                <a:latin typeface="Quattrocento" pitchFamily="34" charset="0"/>
                <a:ea typeface="Quattrocento" pitchFamily="34" charset="-122"/>
                <a:cs typeface="Quattrocento" pitchFamily="34" charset="-120"/>
              </a:rPr>
              <a:t>Store pesticides in a secure location, out of reach of children and pets. Store them in their original containers with the labels intact.</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70190" y="1109543"/>
            <a:ext cx="6681073" cy="479227"/>
          </a:xfrm>
          <a:prstGeom prst="rect">
            <a:avLst/>
          </a:prstGeom>
          <a:noFill/>
          <a:ln/>
        </p:spPr>
        <p:txBody>
          <a:bodyPr wrap="none" lIns="0" tIns="0" rIns="0" bIns="0" rtlCol="0" anchor="t"/>
          <a:lstStyle/>
          <a:p>
            <a:pPr marL="0" indent="0">
              <a:lnSpc>
                <a:spcPts val="3750"/>
              </a:lnSpc>
              <a:buNone/>
            </a:pPr>
            <a:r>
              <a:rPr lang="en-US" sz="3000" dirty="0">
                <a:solidFill>
                  <a:srgbClr val="FFD9BE"/>
                </a:solidFill>
                <a:latin typeface="Quattrocento" pitchFamily="34" charset="0"/>
                <a:ea typeface="Quattrocento" pitchFamily="34" charset="-122"/>
                <a:cs typeface="Quattrocento" pitchFamily="34" charset="-120"/>
              </a:rPr>
              <a:t>Environmental Impact of Pesticide Use</a:t>
            </a:r>
            <a:endParaRPr lang="en-US" sz="3000" dirty="0"/>
          </a:p>
        </p:txBody>
      </p:sp>
      <p:sp>
        <p:nvSpPr>
          <p:cNvPr id="4" name="Shape 1"/>
          <p:cNvSpPr/>
          <p:nvPr/>
        </p:nvSpPr>
        <p:spPr>
          <a:xfrm>
            <a:off x="570190" y="1833086"/>
            <a:ext cx="8003619" cy="5286851"/>
          </a:xfrm>
          <a:prstGeom prst="roundRect">
            <a:avLst>
              <a:gd name="adj" fmla="val 462"/>
            </a:avLst>
          </a:prstGeom>
          <a:noFill/>
          <a:ln w="7620">
            <a:solidFill>
              <a:srgbClr val="FFFFFF">
                <a:alpha val="24000"/>
              </a:srgbClr>
            </a:solidFill>
            <a:prstDash val="solid"/>
          </a:ln>
        </p:spPr>
      </p:sp>
      <p:sp>
        <p:nvSpPr>
          <p:cNvPr id="5" name="Shape 2"/>
          <p:cNvSpPr/>
          <p:nvPr/>
        </p:nvSpPr>
        <p:spPr>
          <a:xfrm>
            <a:off x="577810" y="1840706"/>
            <a:ext cx="7988379" cy="1252776"/>
          </a:xfrm>
          <a:prstGeom prst="rect">
            <a:avLst/>
          </a:prstGeom>
          <a:solidFill>
            <a:srgbClr val="FFFFFF">
              <a:alpha val="4000"/>
            </a:srgbClr>
          </a:solidFill>
          <a:ln/>
        </p:spPr>
      </p:sp>
      <p:sp>
        <p:nvSpPr>
          <p:cNvPr id="6" name="Text 3"/>
          <p:cNvSpPr/>
          <p:nvPr/>
        </p:nvSpPr>
        <p:spPr>
          <a:xfrm>
            <a:off x="740688" y="1946077"/>
            <a:ext cx="3664625" cy="260509"/>
          </a:xfrm>
          <a:prstGeom prst="rect">
            <a:avLst/>
          </a:prstGeom>
          <a:noFill/>
          <a:ln/>
        </p:spPr>
        <p:txBody>
          <a:bodyPr wrap="none" lIns="0" tIns="0" rIns="0" bIns="0" rtlCol="0" anchor="t"/>
          <a:lstStyle/>
          <a:p>
            <a:pPr marL="0" indent="0">
              <a:lnSpc>
                <a:spcPts val="2050"/>
              </a:lnSpc>
              <a:buNone/>
            </a:pPr>
            <a:r>
              <a:rPr lang="en-US" sz="1250" dirty="0">
                <a:solidFill>
                  <a:srgbClr val="F9EEE7"/>
                </a:solidFill>
                <a:latin typeface="Quattrocento" pitchFamily="34" charset="0"/>
                <a:ea typeface="Quattrocento" pitchFamily="34" charset="-122"/>
                <a:cs typeface="Quattrocento" pitchFamily="34" charset="-120"/>
              </a:rPr>
              <a:t>Water Contamination</a:t>
            </a:r>
            <a:endParaRPr lang="en-US" sz="1250" dirty="0"/>
          </a:p>
        </p:txBody>
      </p:sp>
      <p:sp>
        <p:nvSpPr>
          <p:cNvPr id="7" name="Text 4"/>
          <p:cNvSpPr/>
          <p:nvPr/>
        </p:nvSpPr>
        <p:spPr>
          <a:xfrm>
            <a:off x="4738687" y="1946077"/>
            <a:ext cx="3664625" cy="1042035"/>
          </a:xfrm>
          <a:prstGeom prst="rect">
            <a:avLst/>
          </a:prstGeom>
          <a:noFill/>
          <a:ln/>
        </p:spPr>
        <p:txBody>
          <a:bodyPr wrap="square" lIns="0" tIns="0" rIns="0" bIns="0" rtlCol="0" anchor="t"/>
          <a:lstStyle/>
          <a:p>
            <a:pPr marL="0" indent="0">
              <a:lnSpc>
                <a:spcPts val="2050"/>
              </a:lnSpc>
              <a:buNone/>
            </a:pPr>
            <a:r>
              <a:rPr lang="en-US" sz="1250" dirty="0">
                <a:solidFill>
                  <a:srgbClr val="F9EEE7"/>
                </a:solidFill>
                <a:latin typeface="Quattrocento" pitchFamily="34" charset="0"/>
                <a:ea typeface="Quattrocento" pitchFamily="34" charset="-122"/>
                <a:cs typeface="Quattrocento" pitchFamily="34" charset="-120"/>
              </a:rPr>
              <a:t>Pesticides can contaminate water sources through runoff, leaching, or accidental spills. This can harm aquatic life and make the water unsafe for drinking.</a:t>
            </a:r>
            <a:endParaRPr lang="en-US" sz="1250" dirty="0"/>
          </a:p>
        </p:txBody>
      </p:sp>
      <p:sp>
        <p:nvSpPr>
          <p:cNvPr id="8" name="Shape 5"/>
          <p:cNvSpPr/>
          <p:nvPr/>
        </p:nvSpPr>
        <p:spPr>
          <a:xfrm>
            <a:off x="577810" y="3093482"/>
            <a:ext cx="7988379" cy="1252776"/>
          </a:xfrm>
          <a:prstGeom prst="rect">
            <a:avLst/>
          </a:prstGeom>
          <a:solidFill>
            <a:srgbClr val="000000">
              <a:alpha val="4000"/>
            </a:srgbClr>
          </a:solidFill>
          <a:ln/>
        </p:spPr>
      </p:sp>
      <p:sp>
        <p:nvSpPr>
          <p:cNvPr id="9" name="Text 6"/>
          <p:cNvSpPr/>
          <p:nvPr/>
        </p:nvSpPr>
        <p:spPr>
          <a:xfrm>
            <a:off x="740688" y="3198852"/>
            <a:ext cx="3664625" cy="260509"/>
          </a:xfrm>
          <a:prstGeom prst="rect">
            <a:avLst/>
          </a:prstGeom>
          <a:noFill/>
          <a:ln/>
        </p:spPr>
        <p:txBody>
          <a:bodyPr wrap="none" lIns="0" tIns="0" rIns="0" bIns="0" rtlCol="0" anchor="t"/>
          <a:lstStyle/>
          <a:p>
            <a:pPr marL="0" indent="0">
              <a:lnSpc>
                <a:spcPts val="2050"/>
              </a:lnSpc>
              <a:buNone/>
            </a:pPr>
            <a:r>
              <a:rPr lang="en-US" sz="1250" dirty="0">
                <a:solidFill>
                  <a:srgbClr val="F9EEE7"/>
                </a:solidFill>
                <a:latin typeface="Quattrocento" pitchFamily="34" charset="0"/>
                <a:ea typeface="Quattrocento" pitchFamily="34" charset="-122"/>
                <a:cs typeface="Quattrocento" pitchFamily="34" charset="-120"/>
              </a:rPr>
              <a:t>Soil Degradation</a:t>
            </a:r>
            <a:endParaRPr lang="en-US" sz="1250" dirty="0"/>
          </a:p>
        </p:txBody>
      </p:sp>
      <p:sp>
        <p:nvSpPr>
          <p:cNvPr id="10" name="Text 7"/>
          <p:cNvSpPr/>
          <p:nvPr/>
        </p:nvSpPr>
        <p:spPr>
          <a:xfrm>
            <a:off x="4738687" y="3198852"/>
            <a:ext cx="3664625" cy="1042035"/>
          </a:xfrm>
          <a:prstGeom prst="rect">
            <a:avLst/>
          </a:prstGeom>
          <a:noFill/>
          <a:ln/>
        </p:spPr>
        <p:txBody>
          <a:bodyPr wrap="square" lIns="0" tIns="0" rIns="0" bIns="0" rtlCol="0" anchor="t"/>
          <a:lstStyle/>
          <a:p>
            <a:pPr marL="0" indent="0">
              <a:lnSpc>
                <a:spcPts val="2050"/>
              </a:lnSpc>
              <a:buNone/>
            </a:pPr>
            <a:r>
              <a:rPr lang="en-US" sz="1250" dirty="0">
                <a:solidFill>
                  <a:srgbClr val="F9EEE7"/>
                </a:solidFill>
                <a:latin typeface="Quattrocento" pitchFamily="34" charset="0"/>
                <a:ea typeface="Quattrocento" pitchFamily="34" charset="-122"/>
                <a:cs typeface="Quattrocento" pitchFamily="34" charset="-120"/>
              </a:rPr>
              <a:t>Pesticides can kill beneficial soil organisms, such as earthworms and microbes, which are essential for soil health and fertility. This can lead to soil compaction, erosion, and nutrient depletion.</a:t>
            </a:r>
            <a:endParaRPr lang="en-US" sz="1250" dirty="0"/>
          </a:p>
        </p:txBody>
      </p:sp>
      <p:sp>
        <p:nvSpPr>
          <p:cNvPr id="11" name="Shape 8"/>
          <p:cNvSpPr/>
          <p:nvPr/>
        </p:nvSpPr>
        <p:spPr>
          <a:xfrm>
            <a:off x="577810" y="4346258"/>
            <a:ext cx="7988379" cy="1252776"/>
          </a:xfrm>
          <a:prstGeom prst="rect">
            <a:avLst/>
          </a:prstGeom>
          <a:solidFill>
            <a:srgbClr val="FFFFFF">
              <a:alpha val="4000"/>
            </a:srgbClr>
          </a:solidFill>
          <a:ln/>
        </p:spPr>
      </p:sp>
      <p:sp>
        <p:nvSpPr>
          <p:cNvPr id="12" name="Text 9"/>
          <p:cNvSpPr/>
          <p:nvPr/>
        </p:nvSpPr>
        <p:spPr>
          <a:xfrm>
            <a:off x="740688" y="4451628"/>
            <a:ext cx="3664625" cy="260509"/>
          </a:xfrm>
          <a:prstGeom prst="rect">
            <a:avLst/>
          </a:prstGeom>
          <a:noFill/>
          <a:ln/>
        </p:spPr>
        <p:txBody>
          <a:bodyPr wrap="none" lIns="0" tIns="0" rIns="0" bIns="0" rtlCol="0" anchor="t"/>
          <a:lstStyle/>
          <a:p>
            <a:pPr marL="0" indent="0">
              <a:lnSpc>
                <a:spcPts val="2050"/>
              </a:lnSpc>
              <a:buNone/>
            </a:pPr>
            <a:r>
              <a:rPr lang="en-US" sz="1250" dirty="0">
                <a:solidFill>
                  <a:srgbClr val="F9EEE7"/>
                </a:solidFill>
                <a:latin typeface="Quattrocento" pitchFamily="34" charset="0"/>
                <a:ea typeface="Quattrocento" pitchFamily="34" charset="-122"/>
                <a:cs typeface="Quattrocento" pitchFamily="34" charset="-120"/>
              </a:rPr>
              <a:t>Harm to Wildlife</a:t>
            </a:r>
            <a:endParaRPr lang="en-US" sz="1250" dirty="0"/>
          </a:p>
        </p:txBody>
      </p:sp>
      <p:sp>
        <p:nvSpPr>
          <p:cNvPr id="13" name="Text 10"/>
          <p:cNvSpPr/>
          <p:nvPr/>
        </p:nvSpPr>
        <p:spPr>
          <a:xfrm>
            <a:off x="4738687" y="4451628"/>
            <a:ext cx="3664625" cy="1042035"/>
          </a:xfrm>
          <a:prstGeom prst="rect">
            <a:avLst/>
          </a:prstGeom>
          <a:noFill/>
          <a:ln/>
        </p:spPr>
        <p:txBody>
          <a:bodyPr wrap="square" lIns="0" tIns="0" rIns="0" bIns="0" rtlCol="0" anchor="t"/>
          <a:lstStyle/>
          <a:p>
            <a:pPr marL="0" indent="0">
              <a:lnSpc>
                <a:spcPts val="2050"/>
              </a:lnSpc>
              <a:buNone/>
            </a:pPr>
            <a:r>
              <a:rPr lang="en-US" sz="1250" dirty="0">
                <a:solidFill>
                  <a:srgbClr val="F9EEE7"/>
                </a:solidFill>
                <a:latin typeface="Quattrocento" pitchFamily="34" charset="0"/>
                <a:ea typeface="Quattrocento" pitchFamily="34" charset="-122"/>
                <a:cs typeface="Quattrocento" pitchFamily="34" charset="-120"/>
              </a:rPr>
              <a:t>Pesticides can harm wildlife, including birds, fish, and mammals, through direct poisoning or by disrupting their food webs. This can lead to population declines and ecosystem imbalances.</a:t>
            </a:r>
            <a:endParaRPr lang="en-US" sz="1250" dirty="0"/>
          </a:p>
        </p:txBody>
      </p:sp>
      <p:sp>
        <p:nvSpPr>
          <p:cNvPr id="14" name="Shape 11"/>
          <p:cNvSpPr/>
          <p:nvPr/>
        </p:nvSpPr>
        <p:spPr>
          <a:xfrm>
            <a:off x="577810" y="5599033"/>
            <a:ext cx="7988379" cy="1513284"/>
          </a:xfrm>
          <a:prstGeom prst="rect">
            <a:avLst/>
          </a:prstGeom>
          <a:solidFill>
            <a:srgbClr val="000000">
              <a:alpha val="4000"/>
            </a:srgbClr>
          </a:solidFill>
          <a:ln/>
        </p:spPr>
      </p:sp>
      <p:sp>
        <p:nvSpPr>
          <p:cNvPr id="15" name="Text 12"/>
          <p:cNvSpPr/>
          <p:nvPr/>
        </p:nvSpPr>
        <p:spPr>
          <a:xfrm>
            <a:off x="740688" y="5704403"/>
            <a:ext cx="3664625" cy="260509"/>
          </a:xfrm>
          <a:prstGeom prst="rect">
            <a:avLst/>
          </a:prstGeom>
          <a:noFill/>
          <a:ln/>
        </p:spPr>
        <p:txBody>
          <a:bodyPr wrap="none" lIns="0" tIns="0" rIns="0" bIns="0" rtlCol="0" anchor="t"/>
          <a:lstStyle/>
          <a:p>
            <a:pPr marL="0" indent="0">
              <a:lnSpc>
                <a:spcPts val="2050"/>
              </a:lnSpc>
              <a:buNone/>
            </a:pPr>
            <a:r>
              <a:rPr lang="en-US" sz="1250" dirty="0">
                <a:solidFill>
                  <a:srgbClr val="F9EEE7"/>
                </a:solidFill>
                <a:latin typeface="Quattrocento" pitchFamily="34" charset="0"/>
                <a:ea typeface="Quattrocento" pitchFamily="34" charset="-122"/>
                <a:cs typeface="Quattrocento" pitchFamily="34" charset="-120"/>
              </a:rPr>
              <a:t>Resistance Development</a:t>
            </a:r>
            <a:endParaRPr lang="en-US" sz="1250" dirty="0"/>
          </a:p>
        </p:txBody>
      </p:sp>
      <p:sp>
        <p:nvSpPr>
          <p:cNvPr id="16" name="Text 13"/>
          <p:cNvSpPr/>
          <p:nvPr/>
        </p:nvSpPr>
        <p:spPr>
          <a:xfrm>
            <a:off x="4738687" y="5704403"/>
            <a:ext cx="3664625" cy="1302544"/>
          </a:xfrm>
          <a:prstGeom prst="rect">
            <a:avLst/>
          </a:prstGeom>
          <a:noFill/>
          <a:ln/>
        </p:spPr>
        <p:txBody>
          <a:bodyPr wrap="square" lIns="0" tIns="0" rIns="0" bIns="0" rtlCol="0" anchor="t"/>
          <a:lstStyle/>
          <a:p>
            <a:pPr marL="0" indent="0">
              <a:lnSpc>
                <a:spcPts val="2050"/>
              </a:lnSpc>
              <a:buNone/>
            </a:pPr>
            <a:r>
              <a:rPr lang="en-US" sz="1250" dirty="0">
                <a:solidFill>
                  <a:srgbClr val="F9EEE7"/>
                </a:solidFill>
                <a:latin typeface="Quattrocento" pitchFamily="34" charset="0"/>
                <a:ea typeface="Quattrocento" pitchFamily="34" charset="-122"/>
                <a:cs typeface="Quattrocento" pitchFamily="34" charset="-120"/>
              </a:rPr>
              <a:t>Overuse of pesticides can lead to the development of resistance in pest populations. This makes controlling pests more difficult and may require the use of more potent or environmentally harmful pesticides.</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2694" y="695682"/>
            <a:ext cx="7078742" cy="506373"/>
          </a:xfrm>
          <a:prstGeom prst="rect">
            <a:avLst/>
          </a:prstGeom>
          <a:noFill/>
          <a:ln/>
        </p:spPr>
        <p:txBody>
          <a:bodyPr wrap="none" lIns="0" tIns="0" rIns="0" bIns="0" rtlCol="0" anchor="t"/>
          <a:lstStyle/>
          <a:p>
            <a:pPr marL="0" indent="0">
              <a:lnSpc>
                <a:spcPts val="3950"/>
              </a:lnSpc>
              <a:buNone/>
            </a:pPr>
            <a:r>
              <a:rPr lang="en-US" sz="3150" dirty="0">
                <a:solidFill>
                  <a:srgbClr val="FFD9BE"/>
                </a:solidFill>
                <a:latin typeface="Quattrocento" pitchFamily="34" charset="0"/>
                <a:ea typeface="Quattrocento" pitchFamily="34" charset="-122"/>
                <a:cs typeface="Quattrocento" pitchFamily="34" charset="-120"/>
              </a:rPr>
              <a:t>Integrated Pest Management Strategies</a:t>
            </a:r>
            <a:endParaRPr lang="en-US" sz="3150" dirty="0"/>
          </a:p>
        </p:txBody>
      </p:sp>
      <p:sp>
        <p:nvSpPr>
          <p:cNvPr id="4" name="Shape 1"/>
          <p:cNvSpPr/>
          <p:nvPr/>
        </p:nvSpPr>
        <p:spPr>
          <a:xfrm>
            <a:off x="849511" y="1460302"/>
            <a:ext cx="22860" cy="6073616"/>
          </a:xfrm>
          <a:prstGeom prst="roundRect">
            <a:avLst>
              <a:gd name="adj" fmla="val 112998"/>
            </a:avLst>
          </a:prstGeom>
          <a:solidFill>
            <a:srgbClr val="4A6B6A"/>
          </a:solidFill>
          <a:ln/>
        </p:spPr>
      </p:sp>
      <p:sp>
        <p:nvSpPr>
          <p:cNvPr id="5" name="Shape 2"/>
          <p:cNvSpPr/>
          <p:nvPr/>
        </p:nvSpPr>
        <p:spPr>
          <a:xfrm>
            <a:off x="1031796" y="1836301"/>
            <a:ext cx="602694" cy="22860"/>
          </a:xfrm>
          <a:prstGeom prst="roundRect">
            <a:avLst>
              <a:gd name="adj" fmla="val 112998"/>
            </a:avLst>
          </a:prstGeom>
          <a:solidFill>
            <a:srgbClr val="4A6B6A"/>
          </a:solidFill>
          <a:ln/>
        </p:spPr>
      </p:sp>
      <p:sp>
        <p:nvSpPr>
          <p:cNvPr id="6" name="Shape 3"/>
          <p:cNvSpPr/>
          <p:nvPr/>
        </p:nvSpPr>
        <p:spPr>
          <a:xfrm>
            <a:off x="667226" y="1654016"/>
            <a:ext cx="387429" cy="387429"/>
          </a:xfrm>
          <a:prstGeom prst="roundRect">
            <a:avLst>
              <a:gd name="adj" fmla="val 6667"/>
            </a:avLst>
          </a:prstGeom>
          <a:solidFill>
            <a:srgbClr val="315251"/>
          </a:solidFill>
          <a:ln/>
        </p:spPr>
      </p:sp>
      <p:sp>
        <p:nvSpPr>
          <p:cNvPr id="7" name="Text 4"/>
          <p:cNvSpPr/>
          <p:nvPr/>
        </p:nvSpPr>
        <p:spPr>
          <a:xfrm>
            <a:off x="817840" y="1726168"/>
            <a:ext cx="86082" cy="243126"/>
          </a:xfrm>
          <a:prstGeom prst="rect">
            <a:avLst/>
          </a:prstGeom>
          <a:noFill/>
          <a:ln/>
        </p:spPr>
        <p:txBody>
          <a:bodyPr wrap="none" lIns="0" tIns="0" rIns="0" bIns="0" rtlCol="0" anchor="t"/>
          <a:lstStyle/>
          <a:p>
            <a:pPr marL="0" indent="0" algn="ctr">
              <a:lnSpc>
                <a:spcPts val="1900"/>
              </a:lnSpc>
              <a:buNone/>
            </a:pPr>
            <a:r>
              <a:rPr lang="en-US" sz="1900" dirty="0">
                <a:solidFill>
                  <a:srgbClr val="F9EEE7"/>
                </a:solidFill>
                <a:latin typeface="Quattrocento" pitchFamily="34" charset="0"/>
                <a:ea typeface="Quattrocento" pitchFamily="34" charset="-122"/>
                <a:cs typeface="Quattrocento" pitchFamily="34" charset="-120"/>
              </a:rPr>
              <a:t>1</a:t>
            </a:r>
            <a:endParaRPr lang="en-US" sz="1900" dirty="0"/>
          </a:p>
        </p:txBody>
      </p:sp>
      <p:sp>
        <p:nvSpPr>
          <p:cNvPr id="8" name="Text 5"/>
          <p:cNvSpPr/>
          <p:nvPr/>
        </p:nvSpPr>
        <p:spPr>
          <a:xfrm>
            <a:off x="1808083" y="1632466"/>
            <a:ext cx="2693075" cy="253246"/>
          </a:xfrm>
          <a:prstGeom prst="rect">
            <a:avLst/>
          </a:prstGeom>
          <a:noFill/>
          <a:ln/>
        </p:spPr>
        <p:txBody>
          <a:bodyPr wrap="none" lIns="0" tIns="0" rIns="0" bIns="0" rtlCol="0" anchor="t"/>
          <a:lstStyle/>
          <a:p>
            <a:pPr marL="0" indent="0" algn="l">
              <a:lnSpc>
                <a:spcPts val="1950"/>
              </a:lnSpc>
              <a:buNone/>
            </a:pPr>
            <a:r>
              <a:rPr lang="en-US" sz="1550" dirty="0">
                <a:solidFill>
                  <a:srgbClr val="F9EEE7"/>
                </a:solidFill>
                <a:latin typeface="Quattrocento" pitchFamily="34" charset="0"/>
                <a:ea typeface="Quattrocento" pitchFamily="34" charset="-122"/>
                <a:cs typeface="Quattrocento" pitchFamily="34" charset="-120"/>
              </a:rPr>
              <a:t>Monitoring and Identification</a:t>
            </a:r>
            <a:endParaRPr lang="en-US" sz="1550" dirty="0"/>
          </a:p>
        </p:txBody>
      </p:sp>
      <p:sp>
        <p:nvSpPr>
          <p:cNvPr id="9" name="Text 6"/>
          <p:cNvSpPr/>
          <p:nvPr/>
        </p:nvSpPr>
        <p:spPr>
          <a:xfrm>
            <a:off x="1808083" y="1988939"/>
            <a:ext cx="6733223" cy="826175"/>
          </a:xfrm>
          <a:prstGeom prst="rect">
            <a:avLst/>
          </a:prstGeom>
          <a:noFill/>
          <a:ln/>
        </p:spPr>
        <p:txBody>
          <a:bodyPr wrap="square" lIns="0" tIns="0" rIns="0" bIns="0" rtlCol="0" anchor="t"/>
          <a:lstStyle/>
          <a:p>
            <a:pPr marL="0" indent="0" algn="l">
              <a:lnSpc>
                <a:spcPts val="2150"/>
              </a:lnSpc>
              <a:buNone/>
            </a:pPr>
            <a:r>
              <a:rPr lang="en-US" sz="1350" dirty="0">
                <a:solidFill>
                  <a:srgbClr val="F9EEE7"/>
                </a:solidFill>
                <a:latin typeface="Quattrocento" pitchFamily="34" charset="0"/>
                <a:ea typeface="Quattrocento" pitchFamily="34" charset="-122"/>
                <a:cs typeface="Quattrocento" pitchFamily="34" charset="-120"/>
              </a:rPr>
              <a:t>Regularly monitor crops for pests and diseases to identify them early and prevent outbreaks. Accurate identification of pests is essential to choose the most effective control methods.</a:t>
            </a:r>
            <a:endParaRPr lang="en-US" sz="1350" dirty="0"/>
          </a:p>
        </p:txBody>
      </p:sp>
      <p:sp>
        <p:nvSpPr>
          <p:cNvPr id="10" name="Shape 7"/>
          <p:cNvSpPr/>
          <p:nvPr/>
        </p:nvSpPr>
        <p:spPr>
          <a:xfrm>
            <a:off x="1031796" y="3535442"/>
            <a:ext cx="602694" cy="22860"/>
          </a:xfrm>
          <a:prstGeom prst="roundRect">
            <a:avLst>
              <a:gd name="adj" fmla="val 112998"/>
            </a:avLst>
          </a:prstGeom>
          <a:solidFill>
            <a:srgbClr val="4A6B6A"/>
          </a:solidFill>
          <a:ln/>
        </p:spPr>
      </p:sp>
      <p:sp>
        <p:nvSpPr>
          <p:cNvPr id="11" name="Shape 8"/>
          <p:cNvSpPr/>
          <p:nvPr/>
        </p:nvSpPr>
        <p:spPr>
          <a:xfrm>
            <a:off x="667226" y="3353157"/>
            <a:ext cx="387429" cy="387429"/>
          </a:xfrm>
          <a:prstGeom prst="roundRect">
            <a:avLst>
              <a:gd name="adj" fmla="val 6667"/>
            </a:avLst>
          </a:prstGeom>
          <a:solidFill>
            <a:srgbClr val="315251"/>
          </a:solidFill>
          <a:ln/>
        </p:spPr>
      </p:sp>
      <p:sp>
        <p:nvSpPr>
          <p:cNvPr id="12" name="Text 9"/>
          <p:cNvSpPr/>
          <p:nvPr/>
        </p:nvSpPr>
        <p:spPr>
          <a:xfrm>
            <a:off x="795814" y="3425309"/>
            <a:ext cx="130254" cy="243126"/>
          </a:xfrm>
          <a:prstGeom prst="rect">
            <a:avLst/>
          </a:prstGeom>
          <a:noFill/>
          <a:ln/>
        </p:spPr>
        <p:txBody>
          <a:bodyPr wrap="none" lIns="0" tIns="0" rIns="0" bIns="0" rtlCol="0" anchor="t"/>
          <a:lstStyle/>
          <a:p>
            <a:pPr marL="0" indent="0" algn="ctr">
              <a:lnSpc>
                <a:spcPts val="1900"/>
              </a:lnSpc>
              <a:buNone/>
            </a:pPr>
            <a:r>
              <a:rPr lang="en-US" sz="1900" dirty="0">
                <a:solidFill>
                  <a:srgbClr val="F9EEE7"/>
                </a:solidFill>
                <a:latin typeface="Quattrocento" pitchFamily="34" charset="0"/>
                <a:ea typeface="Quattrocento" pitchFamily="34" charset="-122"/>
                <a:cs typeface="Quattrocento" pitchFamily="34" charset="-120"/>
              </a:rPr>
              <a:t>2</a:t>
            </a:r>
            <a:endParaRPr lang="en-US" sz="1900" dirty="0"/>
          </a:p>
        </p:txBody>
      </p:sp>
      <p:sp>
        <p:nvSpPr>
          <p:cNvPr id="13" name="Text 10"/>
          <p:cNvSpPr/>
          <p:nvPr/>
        </p:nvSpPr>
        <p:spPr>
          <a:xfrm>
            <a:off x="1808083" y="3331607"/>
            <a:ext cx="2025968" cy="253246"/>
          </a:xfrm>
          <a:prstGeom prst="rect">
            <a:avLst/>
          </a:prstGeom>
          <a:noFill/>
          <a:ln/>
        </p:spPr>
        <p:txBody>
          <a:bodyPr wrap="none" lIns="0" tIns="0" rIns="0" bIns="0" rtlCol="0" anchor="t"/>
          <a:lstStyle/>
          <a:p>
            <a:pPr marL="0" indent="0" algn="l">
              <a:lnSpc>
                <a:spcPts val="1950"/>
              </a:lnSpc>
              <a:buNone/>
            </a:pPr>
            <a:r>
              <a:rPr lang="en-US" sz="1550" dirty="0">
                <a:solidFill>
                  <a:srgbClr val="F9EEE7"/>
                </a:solidFill>
                <a:latin typeface="Quattrocento" pitchFamily="34" charset="0"/>
                <a:ea typeface="Quattrocento" pitchFamily="34" charset="-122"/>
                <a:cs typeface="Quattrocento" pitchFamily="34" charset="-120"/>
              </a:rPr>
              <a:t>Cultural Practices</a:t>
            </a:r>
            <a:endParaRPr lang="en-US" sz="1550" dirty="0"/>
          </a:p>
        </p:txBody>
      </p:sp>
      <p:sp>
        <p:nvSpPr>
          <p:cNvPr id="14" name="Text 11"/>
          <p:cNvSpPr/>
          <p:nvPr/>
        </p:nvSpPr>
        <p:spPr>
          <a:xfrm>
            <a:off x="1808083" y="3688080"/>
            <a:ext cx="6733223" cy="826175"/>
          </a:xfrm>
          <a:prstGeom prst="rect">
            <a:avLst/>
          </a:prstGeom>
          <a:noFill/>
          <a:ln/>
        </p:spPr>
        <p:txBody>
          <a:bodyPr wrap="square" lIns="0" tIns="0" rIns="0" bIns="0" rtlCol="0" anchor="t"/>
          <a:lstStyle/>
          <a:p>
            <a:pPr marL="0" indent="0" algn="l">
              <a:lnSpc>
                <a:spcPts val="2150"/>
              </a:lnSpc>
              <a:buNone/>
            </a:pPr>
            <a:r>
              <a:rPr lang="en-US" sz="1350" dirty="0">
                <a:solidFill>
                  <a:srgbClr val="F9EEE7"/>
                </a:solidFill>
                <a:latin typeface="Quattrocento" pitchFamily="34" charset="0"/>
                <a:ea typeface="Quattrocento" pitchFamily="34" charset="-122"/>
                <a:cs typeface="Quattrocento" pitchFamily="34" charset="-120"/>
              </a:rPr>
              <a:t>Implement cultural practices that minimize pest and disease pressure, such as crop rotation, planting resistant varieties, and proper fertilization and irrigation. These practices can create a less favorable environment for pests.</a:t>
            </a:r>
            <a:endParaRPr lang="en-US" sz="1350" dirty="0"/>
          </a:p>
        </p:txBody>
      </p:sp>
      <p:sp>
        <p:nvSpPr>
          <p:cNvPr id="15" name="Shape 12"/>
          <p:cNvSpPr/>
          <p:nvPr/>
        </p:nvSpPr>
        <p:spPr>
          <a:xfrm>
            <a:off x="1031796" y="5234583"/>
            <a:ext cx="602694" cy="22860"/>
          </a:xfrm>
          <a:prstGeom prst="roundRect">
            <a:avLst>
              <a:gd name="adj" fmla="val 112998"/>
            </a:avLst>
          </a:prstGeom>
          <a:solidFill>
            <a:srgbClr val="4A6B6A"/>
          </a:solidFill>
          <a:ln/>
        </p:spPr>
      </p:sp>
      <p:sp>
        <p:nvSpPr>
          <p:cNvPr id="16" name="Shape 13"/>
          <p:cNvSpPr/>
          <p:nvPr/>
        </p:nvSpPr>
        <p:spPr>
          <a:xfrm>
            <a:off x="667226" y="5052298"/>
            <a:ext cx="387429" cy="387429"/>
          </a:xfrm>
          <a:prstGeom prst="roundRect">
            <a:avLst>
              <a:gd name="adj" fmla="val 6667"/>
            </a:avLst>
          </a:prstGeom>
          <a:solidFill>
            <a:srgbClr val="315251"/>
          </a:solidFill>
          <a:ln/>
        </p:spPr>
      </p:sp>
      <p:sp>
        <p:nvSpPr>
          <p:cNvPr id="17" name="Text 14"/>
          <p:cNvSpPr/>
          <p:nvPr/>
        </p:nvSpPr>
        <p:spPr>
          <a:xfrm>
            <a:off x="794742" y="5124450"/>
            <a:ext cx="132278" cy="243126"/>
          </a:xfrm>
          <a:prstGeom prst="rect">
            <a:avLst/>
          </a:prstGeom>
          <a:noFill/>
          <a:ln/>
        </p:spPr>
        <p:txBody>
          <a:bodyPr wrap="none" lIns="0" tIns="0" rIns="0" bIns="0" rtlCol="0" anchor="t"/>
          <a:lstStyle/>
          <a:p>
            <a:pPr marL="0" indent="0" algn="ctr">
              <a:lnSpc>
                <a:spcPts val="1900"/>
              </a:lnSpc>
              <a:buNone/>
            </a:pPr>
            <a:r>
              <a:rPr lang="en-US" sz="1900" dirty="0">
                <a:solidFill>
                  <a:srgbClr val="F9EEE7"/>
                </a:solidFill>
                <a:latin typeface="Quattrocento" pitchFamily="34" charset="0"/>
                <a:ea typeface="Quattrocento" pitchFamily="34" charset="-122"/>
                <a:cs typeface="Quattrocento" pitchFamily="34" charset="-120"/>
              </a:rPr>
              <a:t>3</a:t>
            </a:r>
            <a:endParaRPr lang="en-US" sz="1900" dirty="0"/>
          </a:p>
        </p:txBody>
      </p:sp>
      <p:sp>
        <p:nvSpPr>
          <p:cNvPr id="18" name="Text 15"/>
          <p:cNvSpPr/>
          <p:nvPr/>
        </p:nvSpPr>
        <p:spPr>
          <a:xfrm>
            <a:off x="1808083" y="5030748"/>
            <a:ext cx="2025968" cy="253246"/>
          </a:xfrm>
          <a:prstGeom prst="rect">
            <a:avLst/>
          </a:prstGeom>
          <a:noFill/>
          <a:ln/>
        </p:spPr>
        <p:txBody>
          <a:bodyPr wrap="none" lIns="0" tIns="0" rIns="0" bIns="0" rtlCol="0" anchor="t"/>
          <a:lstStyle/>
          <a:p>
            <a:pPr marL="0" indent="0" algn="l">
              <a:lnSpc>
                <a:spcPts val="1950"/>
              </a:lnSpc>
              <a:buNone/>
            </a:pPr>
            <a:r>
              <a:rPr lang="en-US" sz="1550" dirty="0">
                <a:solidFill>
                  <a:srgbClr val="F9EEE7"/>
                </a:solidFill>
                <a:latin typeface="Quattrocento" pitchFamily="34" charset="0"/>
                <a:ea typeface="Quattrocento" pitchFamily="34" charset="-122"/>
                <a:cs typeface="Quattrocento" pitchFamily="34" charset="-120"/>
              </a:rPr>
              <a:t>Biological Control</a:t>
            </a:r>
            <a:endParaRPr lang="en-US" sz="1550" dirty="0"/>
          </a:p>
        </p:txBody>
      </p:sp>
      <p:sp>
        <p:nvSpPr>
          <p:cNvPr id="19" name="Text 16"/>
          <p:cNvSpPr/>
          <p:nvPr/>
        </p:nvSpPr>
        <p:spPr>
          <a:xfrm>
            <a:off x="1808083" y="5387221"/>
            <a:ext cx="6733223" cy="550783"/>
          </a:xfrm>
          <a:prstGeom prst="rect">
            <a:avLst/>
          </a:prstGeom>
          <a:noFill/>
          <a:ln/>
        </p:spPr>
        <p:txBody>
          <a:bodyPr wrap="square" lIns="0" tIns="0" rIns="0" bIns="0" rtlCol="0" anchor="t"/>
          <a:lstStyle/>
          <a:p>
            <a:pPr marL="0" indent="0" algn="l">
              <a:lnSpc>
                <a:spcPts val="2150"/>
              </a:lnSpc>
              <a:buNone/>
            </a:pPr>
            <a:r>
              <a:rPr lang="en-US" sz="1350" dirty="0">
                <a:solidFill>
                  <a:srgbClr val="F9EEE7"/>
                </a:solidFill>
                <a:latin typeface="Quattrocento" pitchFamily="34" charset="0"/>
                <a:ea typeface="Quattrocento" pitchFamily="34" charset="-122"/>
                <a:cs typeface="Quattrocento" pitchFamily="34" charset="-120"/>
              </a:rPr>
              <a:t>Introduce beneficial insects, such as ladybugs or lacewings, that prey on pests. These natural predators can help control pest populations without the use of pesticides.</a:t>
            </a:r>
            <a:endParaRPr lang="en-US" sz="1350" dirty="0"/>
          </a:p>
        </p:txBody>
      </p:sp>
      <p:sp>
        <p:nvSpPr>
          <p:cNvPr id="20" name="Shape 17"/>
          <p:cNvSpPr/>
          <p:nvPr/>
        </p:nvSpPr>
        <p:spPr>
          <a:xfrm>
            <a:off x="1031796" y="6658332"/>
            <a:ext cx="602694" cy="22860"/>
          </a:xfrm>
          <a:prstGeom prst="roundRect">
            <a:avLst>
              <a:gd name="adj" fmla="val 112998"/>
            </a:avLst>
          </a:prstGeom>
          <a:solidFill>
            <a:srgbClr val="4A6B6A"/>
          </a:solidFill>
          <a:ln/>
        </p:spPr>
      </p:sp>
      <p:sp>
        <p:nvSpPr>
          <p:cNvPr id="21" name="Shape 18"/>
          <p:cNvSpPr/>
          <p:nvPr/>
        </p:nvSpPr>
        <p:spPr>
          <a:xfrm>
            <a:off x="667226" y="6476048"/>
            <a:ext cx="387429" cy="387429"/>
          </a:xfrm>
          <a:prstGeom prst="roundRect">
            <a:avLst>
              <a:gd name="adj" fmla="val 6667"/>
            </a:avLst>
          </a:prstGeom>
          <a:solidFill>
            <a:srgbClr val="315251"/>
          </a:solidFill>
          <a:ln/>
        </p:spPr>
      </p:sp>
      <p:sp>
        <p:nvSpPr>
          <p:cNvPr id="22" name="Text 19"/>
          <p:cNvSpPr/>
          <p:nvPr/>
        </p:nvSpPr>
        <p:spPr>
          <a:xfrm>
            <a:off x="799148" y="6548199"/>
            <a:ext cx="123468" cy="243126"/>
          </a:xfrm>
          <a:prstGeom prst="rect">
            <a:avLst/>
          </a:prstGeom>
          <a:noFill/>
          <a:ln/>
        </p:spPr>
        <p:txBody>
          <a:bodyPr wrap="none" lIns="0" tIns="0" rIns="0" bIns="0" rtlCol="0" anchor="t"/>
          <a:lstStyle/>
          <a:p>
            <a:pPr marL="0" indent="0" algn="ctr">
              <a:lnSpc>
                <a:spcPts val="1900"/>
              </a:lnSpc>
              <a:buNone/>
            </a:pPr>
            <a:r>
              <a:rPr lang="en-US" sz="1900" dirty="0">
                <a:solidFill>
                  <a:srgbClr val="F9EEE7"/>
                </a:solidFill>
                <a:latin typeface="Quattrocento" pitchFamily="34" charset="0"/>
                <a:ea typeface="Quattrocento" pitchFamily="34" charset="-122"/>
                <a:cs typeface="Quattrocento" pitchFamily="34" charset="-120"/>
              </a:rPr>
              <a:t>4</a:t>
            </a:r>
            <a:endParaRPr lang="en-US" sz="1900" dirty="0"/>
          </a:p>
        </p:txBody>
      </p:sp>
      <p:sp>
        <p:nvSpPr>
          <p:cNvPr id="23" name="Text 20"/>
          <p:cNvSpPr/>
          <p:nvPr/>
        </p:nvSpPr>
        <p:spPr>
          <a:xfrm>
            <a:off x="1808083" y="6454497"/>
            <a:ext cx="2025968" cy="253246"/>
          </a:xfrm>
          <a:prstGeom prst="rect">
            <a:avLst/>
          </a:prstGeom>
          <a:noFill/>
          <a:ln/>
        </p:spPr>
        <p:txBody>
          <a:bodyPr wrap="none" lIns="0" tIns="0" rIns="0" bIns="0" rtlCol="0" anchor="t"/>
          <a:lstStyle/>
          <a:p>
            <a:pPr marL="0" indent="0" algn="l">
              <a:lnSpc>
                <a:spcPts val="1950"/>
              </a:lnSpc>
              <a:buNone/>
            </a:pPr>
            <a:r>
              <a:rPr lang="en-US" sz="1550" dirty="0">
                <a:solidFill>
                  <a:srgbClr val="F9EEE7"/>
                </a:solidFill>
                <a:latin typeface="Quattrocento" pitchFamily="34" charset="0"/>
                <a:ea typeface="Quattrocento" pitchFamily="34" charset="-122"/>
                <a:cs typeface="Quattrocento" pitchFamily="34" charset="-120"/>
              </a:rPr>
              <a:t>Chemical Control</a:t>
            </a:r>
            <a:endParaRPr lang="en-US" sz="1550" dirty="0"/>
          </a:p>
        </p:txBody>
      </p:sp>
      <p:sp>
        <p:nvSpPr>
          <p:cNvPr id="24" name="Text 21"/>
          <p:cNvSpPr/>
          <p:nvPr/>
        </p:nvSpPr>
        <p:spPr>
          <a:xfrm>
            <a:off x="1808083" y="6810970"/>
            <a:ext cx="6733223" cy="550783"/>
          </a:xfrm>
          <a:prstGeom prst="rect">
            <a:avLst/>
          </a:prstGeom>
          <a:noFill/>
          <a:ln/>
        </p:spPr>
        <p:txBody>
          <a:bodyPr wrap="square" lIns="0" tIns="0" rIns="0" bIns="0" rtlCol="0" anchor="t"/>
          <a:lstStyle/>
          <a:p>
            <a:pPr marL="0" indent="0" algn="l">
              <a:lnSpc>
                <a:spcPts val="2150"/>
              </a:lnSpc>
              <a:buNone/>
            </a:pPr>
            <a:r>
              <a:rPr lang="en-US" sz="1350" dirty="0">
                <a:solidFill>
                  <a:srgbClr val="F9EEE7"/>
                </a:solidFill>
                <a:latin typeface="Quattrocento" pitchFamily="34" charset="0"/>
                <a:ea typeface="Quattrocento" pitchFamily="34" charset="-122"/>
                <a:cs typeface="Quattrocento" pitchFamily="34" charset="-120"/>
              </a:rPr>
              <a:t>Use pesticides only as a last resort and choose the least toxic options available. Apply pesticides strategically and at the correct time to minimize environmental impacts.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316117"/>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Conclusion and Recommendations</a:t>
            </a:r>
            <a:endParaRPr lang="en-US" sz="4400" dirty="0"/>
          </a:p>
        </p:txBody>
      </p:sp>
      <p:sp>
        <p:nvSpPr>
          <p:cNvPr id="4" name="Text 1"/>
          <p:cNvSpPr/>
          <p:nvPr/>
        </p:nvSpPr>
        <p:spPr>
          <a:xfrm>
            <a:off x="837724" y="3083123"/>
            <a:ext cx="7468553" cy="3830241"/>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The use of pesticides in crop production is a complex issue with both benefits and drawbacks. While pesticides can help protect crops and increase yields, their environmental and health impacts must be carefully considered. By implementing integrated pest management strategies, which combine cultural, biological, and chemical control methods, we can reduce our reliance on pesticides and create a more sustainable and environmentally friendly agricultural system. It is essential to carefully weigh the risks and benefits of pesticide use, choose the most environmentally friendly options, and apply pesticides responsibly to protect human health and the environment.</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8</Slides>
  <Notes>8</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Surya Alapaka</cp:lastModifiedBy>
  <cp:revision>2</cp:revision>
  <dcterms:created xsi:type="dcterms:W3CDTF">2024-09-12T03:02:55Z</dcterms:created>
  <dcterms:modified xsi:type="dcterms:W3CDTF">2024-09-12T03:07:33Z</dcterms:modified>
</cp:coreProperties>
</file>